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4"/>
    <p:sldMasterId id="2147483717" r:id="rId5"/>
  </p:sldMasterIdLst>
  <p:sldIdLst>
    <p:sldId id="256" r:id="rId6"/>
    <p:sldId id="267" r:id="rId7"/>
    <p:sldId id="269" r:id="rId8"/>
    <p:sldId id="273" r:id="rId9"/>
    <p:sldId id="277" r:id="rId10"/>
    <p:sldId id="276" r:id="rId11"/>
    <p:sldId id="283" r:id="rId12"/>
    <p:sldId id="285" r:id="rId13"/>
    <p:sldId id="279" r:id="rId14"/>
    <p:sldId id="280" r:id="rId15"/>
    <p:sldId id="281" r:id="rId16"/>
    <p:sldId id="290" r:id="rId17"/>
    <p:sldId id="305" r:id="rId18"/>
    <p:sldId id="307" r:id="rId19"/>
    <p:sldId id="308" r:id="rId20"/>
    <p:sldId id="296" r:id="rId21"/>
    <p:sldId id="300" r:id="rId22"/>
    <p:sldId id="309" r:id="rId23"/>
    <p:sldId id="315" r:id="rId24"/>
    <p:sldId id="314" r:id="rId25"/>
    <p:sldId id="304" r:id="rId26"/>
    <p:sldId id="289" r:id="rId27"/>
    <p:sldId id="270" r:id="rId28"/>
    <p:sldId id="298" r:id="rId29"/>
    <p:sldId id="302" r:id="rId30"/>
    <p:sldId id="295" r:id="rId31"/>
    <p:sldId id="306" r:id="rId32"/>
    <p:sldId id="297" r:id="rId33"/>
    <p:sldId id="303" r:id="rId34"/>
    <p:sldId id="299" r:id="rId35"/>
    <p:sldId id="316" r:id="rId36"/>
    <p:sldId id="312" r:id="rId37"/>
    <p:sldId id="271" r:id="rId38"/>
    <p:sldId id="272" r:id="rId39"/>
    <p:sldId id="287" r:id="rId40"/>
    <p:sldId id="286" r:id="rId41"/>
    <p:sldId id="288" r:id="rId42"/>
    <p:sldId id="294" r:id="rId43"/>
    <p:sldId id="311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F266"/>
    <a:srgbClr val="7930A0"/>
    <a:srgbClr val="E7218D"/>
    <a:srgbClr val="00792B"/>
    <a:srgbClr val="E2F2FF"/>
    <a:srgbClr val="99CCFF"/>
    <a:srgbClr val="6699FF"/>
    <a:srgbClr val="3366CC"/>
    <a:srgbClr val="253FC8"/>
    <a:srgbClr val="0C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2410B-8A36-4E7D-B00C-0FD09322F1B9}" v="2" dt="2021-01-28T20:53:27.364"/>
    <p1510:client id="{ED4E46AF-0B67-4ED8-B391-07A42BC27FA8}" v="14" dt="2021-01-28T20:52:24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2329838" y="2417481"/>
            <a:ext cx="6359947" cy="1869640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9839" y="4287122"/>
            <a:ext cx="6359948" cy="796863"/>
          </a:xfrm>
        </p:spPr>
        <p:txBody>
          <a:bodyPr l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24766A-65AA-400C-8EF5-033BEAC2E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39" y="5084233"/>
            <a:ext cx="5081614" cy="795867"/>
          </a:xfrm>
        </p:spPr>
        <p:txBody>
          <a:bodyPr lIns="36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2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74738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30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タイトルスライ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2329839" y="2417481"/>
            <a:ext cx="6359948" cy="1869640"/>
          </a:xfrm>
        </p:spPr>
        <p:txBody>
          <a:bodyPr anchor="t" anchorCtr="0">
            <a:noAutofit/>
          </a:bodyPr>
          <a:lstStyle>
            <a:lvl1pPr algn="l">
              <a:defRPr sz="32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9839" y="4287122"/>
            <a:ext cx="6359948" cy="796863"/>
          </a:xfrm>
        </p:spPr>
        <p:txBody>
          <a:bodyPr l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b="1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24766A-65AA-400C-8EF5-033BEAC2EF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9838" y="5084233"/>
            <a:ext cx="5099661" cy="795867"/>
          </a:xfrm>
        </p:spPr>
        <p:txBody>
          <a:bodyPr lIns="36000"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  <a:lvl2pPr marL="0" indent="0">
              <a:buNone/>
              <a:defRPr sz="12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D7E9C-7D0F-473B-A64B-E5CCA0F241B4}"/>
              </a:ext>
            </a:extLst>
          </p:cNvPr>
          <p:cNvSpPr txBox="1"/>
          <p:nvPr/>
        </p:nvSpPr>
        <p:spPr>
          <a:xfrm>
            <a:off x="4001551" y="6464797"/>
            <a:ext cx="1132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FF0000"/>
                </a:solidFill>
                <a:latin typeface="+mn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17397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箇条書き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6001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2000"/>
            <a:ext cx="8750808" cy="585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93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5999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2000"/>
            <a:ext cx="8750808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1800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504000" indent="-144000">
              <a:buFont typeface="+mj-lt"/>
              <a:buAutoNum type="romanLcPeriod"/>
              <a:defRPr>
                <a:solidFill>
                  <a:schemeClr val="tx1"/>
                </a:solidFill>
              </a:defRPr>
            </a:lvl3pPr>
            <a:lvl4pPr marL="684000" indent="-144000">
              <a:buFont typeface="+mj-lt"/>
              <a:buAutoNum type="romanLcPeriod"/>
              <a:defRPr>
                <a:solidFill>
                  <a:schemeClr val="tx1"/>
                </a:solidFill>
              </a:defRPr>
            </a:lvl4pPr>
            <a:lvl5pPr marL="792000" indent="-108000">
              <a:buFont typeface="+mj-lt"/>
              <a:buAutoNum type="romanL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94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0797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（写真入り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F54CF-8A67-48CE-83B8-57E84A361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42925"/>
            <a:ext cx="9144000" cy="583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47AFF7-DB9F-4565-8DA3-2FC02AFC07A3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BC936-8B3D-4D5C-91BF-60560E3FA9EC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834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1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2000"/>
            <a:ext cx="4669612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3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2000"/>
            <a:ext cx="4669612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427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2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EAE3B0-59F3-470A-BF59-64535518C7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2438" y="612000"/>
            <a:ext cx="4881562" cy="585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0252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写真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E3845B-1740-4DB6-97F8-367EC2E10DE8}"/>
              </a:ext>
            </a:extLst>
          </p:cNvPr>
          <p:cNvSpPr/>
          <p:nvPr/>
        </p:nvSpPr>
        <p:spPr>
          <a:xfrm>
            <a:off x="1" y="-1"/>
            <a:ext cx="9144000" cy="93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338F0F-F1E2-452D-B5E1-6CBC1D5B1D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63912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8227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箇条書き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6001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2000"/>
            <a:ext cx="8750808" cy="5850000"/>
          </a:xfrm>
        </p:spPr>
        <p:txBody>
          <a:bodyPr/>
          <a:lstStyle>
            <a:lvl1pPr marL="180000" indent="-180000" defTabSz="90000">
              <a:buFont typeface="Arial" panose="020B0604020202020204" pitchFamily="34" charset="0"/>
              <a:buChar char="●"/>
              <a:defRPr sz="2400">
                <a:solidFill>
                  <a:schemeClr val="tx1"/>
                </a:solidFill>
              </a:defRPr>
            </a:lvl1pPr>
            <a:lvl2pPr marL="360000" indent="-180000" defTabSz="90000">
              <a:buFont typeface="Calibri" panose="020F0502020204030204" pitchFamily="34" charset="0"/>
              <a:buChar char="○"/>
              <a:defRPr sz="2000">
                <a:solidFill>
                  <a:schemeClr val="tx1"/>
                </a:solidFill>
              </a:defRPr>
            </a:lvl2pPr>
            <a:lvl3pPr marL="504000" indent="-144000" defTabSz="90000"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marL="684000" indent="-144000" defTabSz="90000">
              <a:buFont typeface="Arial" panose="020B0604020202020204" pitchFamily="34" charset="0"/>
              <a:buChar char="›"/>
              <a:defRPr sz="1400">
                <a:solidFill>
                  <a:schemeClr val="tx1"/>
                </a:solidFill>
              </a:defRPr>
            </a:lvl4pPr>
            <a:lvl5pPr marL="792000" indent="-108000" defTabSz="90000">
              <a:buFont typeface="Arial" panose="020B0604020202020204" pitchFamily="34" charset="0"/>
              <a:buChar char="–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8222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62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26001"/>
            <a:ext cx="8750808" cy="39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" y="611999"/>
            <a:ext cx="8750808" cy="5850000"/>
          </a:xfrm>
        </p:spPr>
        <p:txBody>
          <a:bodyPr/>
          <a:lstStyle>
            <a:lvl1pPr marL="180000" indent="-180000" defTabSz="90000"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  <a:lvl2pPr marL="360000" indent="-180000" defTabSz="90000">
              <a:buFont typeface="+mj-lt"/>
              <a:buAutoNum type="alphaLcPeriod"/>
              <a:defRPr>
                <a:solidFill>
                  <a:schemeClr val="tx1"/>
                </a:solidFill>
              </a:defRPr>
            </a:lvl2pPr>
            <a:lvl3pPr marL="504000" indent="-144000" defTabSz="90000">
              <a:buFont typeface="+mj-lt"/>
              <a:buAutoNum type="romanLcPeriod"/>
              <a:defRPr>
                <a:solidFill>
                  <a:schemeClr val="tx1"/>
                </a:solidFill>
              </a:defRPr>
            </a:lvl3pPr>
            <a:lvl4pPr marL="684000" indent="-144000" defTabSz="90000">
              <a:buFont typeface="+mj-lt"/>
              <a:buAutoNum type="romanLcPeriod"/>
              <a:defRPr>
                <a:solidFill>
                  <a:schemeClr val="tx1"/>
                </a:solidFill>
              </a:defRPr>
            </a:lvl4pPr>
            <a:lvl5pPr marL="792000" indent="-108000" defTabSz="90000">
              <a:buFont typeface="+mj-lt"/>
              <a:buAutoNum type="romanL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3540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742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セクション見出し（写真入り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F54CF-8A67-48CE-83B8-57E84A3612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42925"/>
            <a:ext cx="9144000" cy="58769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D47AFF7-DB9F-4565-8DA3-2FC02AFC07A3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BC936-8B3D-4D5C-91BF-60560E3FA9EC}"/>
              </a:ext>
            </a:extLst>
          </p:cNvPr>
          <p:cNvSpPr/>
          <p:nvPr/>
        </p:nvSpPr>
        <p:spPr>
          <a:xfrm>
            <a:off x="365760" y="1620034"/>
            <a:ext cx="8503920" cy="3490585"/>
          </a:xfrm>
          <a:prstGeom prst="ellipse">
            <a:avLst/>
          </a:prstGeom>
          <a:gradFill flip="none" rotWithShape="1">
            <a:gsLst>
              <a:gs pos="25000">
                <a:schemeClr val="bg1"/>
              </a:gs>
              <a:gs pos="75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CBAC0A-55B6-4BBD-9C8A-0312FD20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002083"/>
            <a:ext cx="8412480" cy="2426917"/>
          </a:xfrm>
        </p:spPr>
        <p:txBody>
          <a:bodyPr anchor="b" anchorCtr="0">
            <a:noAutofit/>
          </a:bodyPr>
          <a:lstStyle>
            <a:lvl1pPr marL="0" indent="0" algn="ctr">
              <a:buNone/>
              <a:defRPr sz="2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9D6834-D149-40C7-98C4-9694CB8C3A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718145"/>
            <a:ext cx="8412480" cy="2060356"/>
          </a:xfrm>
        </p:spPr>
        <p:txBody>
          <a:bodyPr>
            <a:noAutofit/>
          </a:bodyPr>
          <a:lstStyle>
            <a:lvl1pPr marL="0" indent="0" algn="ctr">
              <a:buNone/>
              <a:defRPr sz="1800"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884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1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1999"/>
            <a:ext cx="3942711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1999"/>
            <a:ext cx="4669612" cy="585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段落番号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612000"/>
            <a:ext cx="3942711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9851" y="612000"/>
            <a:ext cx="4669612" cy="5850000"/>
          </a:xfrm>
        </p:spPr>
        <p:txBody>
          <a:bodyPr/>
          <a:lstStyle>
            <a:lvl1pPr marL="180000" indent="-180000">
              <a:buSzPct val="100000"/>
              <a:buFont typeface="+mj-lt"/>
              <a:buAutoNum type="arabicPeriod"/>
              <a:defRPr/>
            </a:lvl1pPr>
            <a:lvl2pPr marL="360000" indent="-180000">
              <a:buFont typeface="+mj-lt"/>
              <a:buAutoNum type="alphaLcPeriod"/>
              <a:defRPr/>
            </a:lvl2pPr>
            <a:lvl3pPr marL="504000" indent="-144000">
              <a:buFont typeface="+mj-lt"/>
              <a:buAutoNum type="romanLcPeriod"/>
              <a:defRPr/>
            </a:lvl3pPr>
            <a:lvl4pPr marL="684000" indent="-144000">
              <a:buFont typeface="+mj-lt"/>
              <a:buAutoNum type="romanLcPeriod"/>
              <a:defRPr/>
            </a:lvl4pPr>
            <a:lvl5pPr marL="792000" indent="-108000">
              <a:buFont typeface="+mj-lt"/>
              <a:buAutoNum type="romanL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158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つのコンテンツ（箇条書き2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968" y="864000"/>
            <a:ext cx="3942711" cy="54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2EAE3B0-59F3-470A-BF59-64535518C7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2438" y="864000"/>
            <a:ext cx="4881562" cy="54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5989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写真の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8AD1B8-CB73-411B-976B-DD79AAFE1599}"/>
              </a:ext>
            </a:extLst>
          </p:cNvPr>
          <p:cNvSpPr/>
          <p:nvPr/>
        </p:nvSpPr>
        <p:spPr>
          <a:xfrm>
            <a:off x="1" y="-1"/>
            <a:ext cx="9144000" cy="93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338F0F-F1E2-452D-B5E1-6CBC1D5B1D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9144000" cy="6400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4829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969252-BDAE-4630-A1E8-28EA88D515E5}"/>
              </a:ext>
            </a:extLst>
          </p:cNvPr>
          <p:cNvCxnSpPr>
            <a:cxnSpLocks/>
          </p:cNvCxnSpPr>
          <p:nvPr/>
        </p:nvCxnSpPr>
        <p:spPr bwMode="black">
          <a:xfrm>
            <a:off x="0" y="511771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00BFE82-E70E-4C1C-B239-7825DC4EB633}"/>
              </a:ext>
            </a:extLst>
          </p:cNvPr>
          <p:cNvSpPr/>
          <p:nvPr/>
        </p:nvSpPr>
        <p:spPr bwMode="white">
          <a:xfrm>
            <a:off x="0" y="0"/>
            <a:ext cx="9144000" cy="5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91967" y="126000"/>
            <a:ext cx="8747496" cy="39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67" y="612000"/>
            <a:ext cx="8747496" cy="5851150"/>
          </a:xfrm>
          <a:prstGeom prst="rect">
            <a:avLst/>
          </a:prstGeom>
        </p:spPr>
        <p:txBody>
          <a:bodyPr vert="horz" lIns="45720" tIns="73152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2FB9A-9000-4AD5-822F-38482757BEA7}"/>
              </a:ext>
            </a:extLst>
          </p:cNvPr>
          <p:cNvSpPr txBox="1"/>
          <p:nvPr/>
        </p:nvSpPr>
        <p:spPr>
          <a:xfrm>
            <a:off x="8392886" y="6566683"/>
            <a:ext cx="54657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8EB92688-8440-4905-ACA0-EACBFA8A49E6}" type="slidenum">
              <a:rPr lang="en-US" sz="100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C0B7C-648B-4F1E-B40B-5AE0E9FBF7CE}"/>
              </a:ext>
            </a:extLst>
          </p:cNvPr>
          <p:cNvSpPr txBox="1"/>
          <p:nvPr/>
        </p:nvSpPr>
        <p:spPr>
          <a:xfrm>
            <a:off x="4367285" y="6568943"/>
            <a:ext cx="4155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プレゼンテーション名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 (</a:t>
            </a: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スライドマスターから変更ください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894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00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Pct val="95000"/>
        <a:buFont typeface="Arial" panose="020B0604020202020204" pitchFamily="34" charset="0"/>
        <a:buChar char="●"/>
        <a:tabLst>
          <a:tab pos="179388" algn="l"/>
        </a:tabLst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Calibri" panose="020F0502020204030204" pitchFamily="34" charset="0"/>
        <a:buChar char="○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92000" indent="-108000" algn="l" defTabSz="900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967C22-4AC2-4106-9A48-36B845B63A75}"/>
              </a:ext>
            </a:extLst>
          </p:cNvPr>
          <p:cNvSpPr/>
          <p:nvPr/>
        </p:nvSpPr>
        <p:spPr bwMode="white">
          <a:xfrm>
            <a:off x="0" y="0"/>
            <a:ext cx="9144000" cy="54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6D6596-022B-415D-AAA8-329A54231D69}"/>
              </a:ext>
            </a:extLst>
          </p:cNvPr>
          <p:cNvCxnSpPr>
            <a:cxnSpLocks/>
          </p:cNvCxnSpPr>
          <p:nvPr/>
        </p:nvCxnSpPr>
        <p:spPr bwMode="black">
          <a:xfrm>
            <a:off x="0" y="528928"/>
            <a:ext cx="914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91967" y="126000"/>
            <a:ext cx="8747496" cy="396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967" y="612000"/>
            <a:ext cx="8747496" cy="5850000"/>
          </a:xfrm>
          <a:prstGeom prst="rect">
            <a:avLst/>
          </a:prstGeom>
        </p:spPr>
        <p:txBody>
          <a:bodyPr vert="horz" lIns="45720" tIns="73152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2FB9A-9000-4AD5-822F-38482757BEA7}"/>
              </a:ext>
            </a:extLst>
          </p:cNvPr>
          <p:cNvSpPr txBox="1"/>
          <p:nvPr/>
        </p:nvSpPr>
        <p:spPr>
          <a:xfrm>
            <a:off x="8392886" y="6560047"/>
            <a:ext cx="546577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fld id="{8EB92688-8440-4905-ACA0-EACBFA8A49E6}" type="slidenum">
              <a:rPr lang="en-US" sz="100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0E97C-2D17-40AF-90A7-21169EBD33BC}"/>
              </a:ext>
            </a:extLst>
          </p:cNvPr>
          <p:cNvSpPr txBox="1"/>
          <p:nvPr/>
        </p:nvSpPr>
        <p:spPr>
          <a:xfrm>
            <a:off x="4001551" y="6560047"/>
            <a:ext cx="1132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solidFill>
                  <a:srgbClr val="FF0000"/>
                </a:solidFill>
                <a:latin typeface="+mn-lt"/>
              </a:rPr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AE79B-04A5-4947-80A0-DEFA10EE317F}"/>
              </a:ext>
            </a:extLst>
          </p:cNvPr>
          <p:cNvSpPr txBox="1"/>
          <p:nvPr/>
        </p:nvSpPr>
        <p:spPr>
          <a:xfrm>
            <a:off x="4968240" y="6568657"/>
            <a:ext cx="3695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プレゼンテーション名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 (</a:t>
            </a:r>
            <a:r>
              <a:rPr lang="ja-JP" altLang="en-US" sz="1000" dirty="0">
                <a:solidFill>
                  <a:schemeClr val="tx2"/>
                </a:solidFill>
                <a:latin typeface="+mn-lt"/>
              </a:rPr>
              <a:t>スライドマスターから変更ください</a:t>
            </a:r>
            <a:r>
              <a:rPr lang="en-US" sz="1000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20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0000" rtl="0" eaLnBrk="1" latinLnBrk="0" hangingPunct="1">
        <a:lnSpc>
          <a:spcPct val="100000"/>
        </a:lnSpc>
        <a:spcBef>
          <a:spcPts val="1000"/>
        </a:spcBef>
        <a:spcAft>
          <a:spcPts val="0"/>
        </a:spcAft>
        <a:buSzPct val="95000"/>
        <a:buFont typeface="Arial" panose="020B0604020202020204" pitchFamily="34" charset="0"/>
        <a:buChar char="●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Calibri" panose="020F0502020204030204" pitchFamily="34" charset="0"/>
        <a:buChar char="○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Wingdings" panose="05000000000000000000" pitchFamily="2" charset="2"/>
        <a:buChar char="§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84000" indent="-144000" algn="l" defTabSz="90000" rtl="0" eaLnBrk="1" latinLnBrk="0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anose="020B0604020202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792000" indent="-108000" algn="l" defTabSz="90000" rtl="0" eaLnBrk="1" latinLnBrk="0" hangingPunct="1">
        <a:lnSpc>
          <a:spcPct val="90000"/>
        </a:lnSpc>
        <a:spcBef>
          <a:spcPts val="500"/>
        </a:spcBef>
        <a:buFont typeface="Arial Narrow" panose="020B0606020202030204" pitchFamily="34" charset="0"/>
        <a:buChar char="–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hyperlink" Target="https://www.inovex.de/de/blog/uncertainty-quantification-deep-lear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s://photos.app.goo.gl/Sykqoau5MabDpg1i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hotos.app.goo.gl/Sykqoau5MabDpg1i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7.png"/><Relationship Id="rId2" Type="http://schemas.openxmlformats.org/officeDocument/2006/relationships/hyperlink" Target="https://ozakiryota.github.io/about_me/papers/ral_2021_02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ozakiryota.github.io/about_me/papers/ral_2021_02.pdf" TargetMode="External"/><Relationship Id="rId7" Type="http://schemas.openxmlformats.org/officeDocument/2006/relationships/image" Target="../media/image110.png"/><Relationship Id="rId2" Type="http://schemas.openxmlformats.org/officeDocument/2006/relationships/hyperlink" Target="https://ieeexplore.ieee.org/document/9359333" TargetMode="Externa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hyperlink" Target="https://github.com/ozakiryota/dnn_attitude_estimation" TargetMode="External"/><Relationship Id="rId10" Type="http://schemas.openxmlformats.org/officeDocument/2006/relationships/image" Target="../media/image4.jpg"/><Relationship Id="rId4" Type="http://schemas.openxmlformats.org/officeDocument/2006/relationships/hyperlink" Target="https://photos.app.goo.gl/Sykqoau5MabDpg1i6" TargetMode="External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51.jpg"/><Relationship Id="rId7" Type="http://schemas.openxmlformats.org/officeDocument/2006/relationships/image" Target="../media/image240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jpe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3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1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10" Type="http://schemas.openxmlformats.org/officeDocument/2006/relationships/image" Target="../media/image4.jp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A7AFE4-7354-40F1-B9DC-CCE620CADA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大学での研究をご紹介</a:t>
            </a:r>
            <a:br>
              <a:rPr lang="en-US" altLang="ja-JP"/>
            </a:br>
            <a:br>
              <a:rPr lang="en-US" altLang="ja-JP"/>
            </a:br>
            <a:r>
              <a:rPr lang="ja-JP" altLang="en-US"/>
              <a:t>（</a:t>
            </a:r>
            <a:r>
              <a:rPr lang="ja-JP" altLang="en-US" dirty="0"/>
              <a:t>想定：</a:t>
            </a:r>
            <a:r>
              <a:rPr lang="en-US" altLang="ja-JP" dirty="0"/>
              <a:t>15</a:t>
            </a:r>
            <a:r>
              <a:rPr lang="ja-JP" altLang="en-US" dirty="0"/>
              <a:t>分間）</a:t>
            </a:r>
            <a:br>
              <a:rPr lang="ja-JP" alt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AD6EC6A-2DAA-4BB7-BEDF-4F901D5EB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DNN</a:t>
            </a:r>
            <a:r>
              <a:rPr lang="ja-JP" altLang="en-US" dirty="0"/>
              <a:t>を用いた自己姿勢推定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A8B04E-938B-42D8-AAB2-66ED24D62C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ja-JP" altLang="en-US" dirty="0"/>
              <a:t>開発本部 </a:t>
            </a:r>
            <a:r>
              <a:rPr lang="en-US" altLang="ja-JP" dirty="0"/>
              <a:t>ICT</a:t>
            </a:r>
            <a:r>
              <a:rPr lang="ja-JP" altLang="en-US" dirty="0"/>
              <a:t>システム開発センタ 自動化システム開発</a:t>
            </a:r>
            <a:r>
              <a:rPr lang="en-US" altLang="ja-JP" dirty="0"/>
              <a:t>G</a:t>
            </a:r>
            <a:r>
              <a:rPr lang="ja-JP" altLang="en-US" dirty="0"/>
              <a:t> </a:t>
            </a:r>
            <a:r>
              <a:rPr lang="en-US" altLang="ja-JP" dirty="0"/>
              <a:t>/ </a:t>
            </a:r>
            <a:r>
              <a:rPr lang="ja-JP" altLang="en-US" dirty="0"/>
              <a:t>尾崎 亮太</a:t>
            </a:r>
            <a:endParaRPr lang="en-US" altLang="ja-JP" dirty="0"/>
          </a:p>
          <a:p>
            <a:r>
              <a:rPr lang="en-US" altLang="ja-JP" dirty="0"/>
              <a:t>2022/1/??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75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2CD1B-EF59-4774-B97C-761671B1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｜ネットワーク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en-US" altLang="ja-JP" dirty="0"/>
                  <a:t>VGG16 + </a:t>
                </a:r>
                <a:r>
                  <a:rPr kumimoji="1" lang="ja-JP" altLang="en-US" dirty="0"/>
                  <a:t>全結合層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後処理：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ja-JP" alt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ja-JP" altLang="en-US" b="1" i="1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ja-JP" altLang="en-US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ja-JP" alt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l-GR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sSup>
                      <m:sSup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ja-JP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kumimoji="1" lang="en-US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xp</m:t>
                              </m:r>
                              <m: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kumimoji="1" lang="en-US" altLang="ja-JP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3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EF091180-CEDD-4CE0-B6D4-53CB6D30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996350"/>
            <a:ext cx="8750808" cy="22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2CD1B-EF59-4774-B97C-761671B1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｜損失関数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kumimoji="1" lang="ja-JP" altLang="en-US" dirty="0"/>
                  <a:t>深層学習を用いて</a:t>
                </a:r>
                <a:r>
                  <a:rPr kumimoji="1" lang="ja-JP" altLang="en-US" u="sng" dirty="0"/>
                  <a:t>最尤推定</a:t>
                </a:r>
                <a:r>
                  <a:rPr kumimoji="1" lang="ja-JP" altLang="en-US" dirty="0"/>
                  <a:t>　 →　訓練データのデータ分布を学習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＝　推論（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ja-JP" alt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l-GR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）が与えられたときの</a:t>
                </a:r>
                <a:br>
                  <a:rPr kumimoji="1" lang="en-US" altLang="ja-JP" dirty="0"/>
                </a:br>
                <a:r>
                  <a:rPr kumimoji="1" lang="ja-JP" altLang="en-US" dirty="0"/>
                  <a:t>　　　正解データ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ja-JP" altLang="en-US" dirty="0"/>
                  <a:t>に対する確率密度</a:t>
                </a:r>
                <a14:m>
                  <m:oMath xmlns:m="http://schemas.openxmlformats.org/officeDocument/2006/math">
                    <m:r>
                      <a:rPr kumimoji="1" lang="en-US" altLang="ja-JP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ja-JP" altLang="en-US" b="1" i="1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l-GR" altLang="ja-JP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dirty="0"/>
                  <a:t>を最大化すること</a:t>
                </a: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＝　</a:t>
                </a:r>
                <a:r>
                  <a:rPr kumimoji="1" lang="en-US" altLang="ja-JP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ja-JP" altLang="en-US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ja-JP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kumimoji="1" lang="ja-JP" altLang="en-US" dirty="0"/>
                  <a:t>を最小化すること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b="0" dirty="0"/>
              </a:p>
              <a:p>
                <a:pPr marL="0" indent="0">
                  <a:buNone/>
                </a:pPr>
                <a:r>
                  <a:rPr kumimoji="1" lang="ja-JP" altLang="en-US" b="0" dirty="0"/>
                  <a:t>損失関数：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l-GR" altLang="ja-JP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𝚯</m:t>
                        </m:r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ja-JP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ja-JP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ja-JP" altLang="en-US" b="1" i="1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1" lang="en-US" altLang="ja-JP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l-GR" altLang="ja-JP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𝜮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>
                  <a:hlinkClick r:id="rId2"/>
                </a:endParaRPr>
              </a:p>
              <a:p>
                <a:pPr marL="0" indent="0">
                  <a:buNone/>
                </a:pPr>
                <a:r>
                  <a:rPr kumimoji="1" lang="en-US" altLang="ja-JP" dirty="0">
                    <a:hlinkClick r:id="rId2"/>
                  </a:rPr>
                  <a:t>&gt;&gt;</a:t>
                </a:r>
                <a:r>
                  <a:rPr kumimoji="1" lang="ja-JP" altLang="en-US" dirty="0">
                    <a:hlinkClick r:id="rId2"/>
                  </a:rPr>
                  <a:t>参考になる記事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4950487B-FFCB-423B-9102-E78B5EC793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03" t="-417" b="-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3635EC5-DBDF-4D8B-AF40-C61A31EF9E3A}"/>
              </a:ext>
            </a:extLst>
          </p:cNvPr>
          <p:cNvGrpSpPr/>
          <p:nvPr/>
        </p:nvGrpSpPr>
        <p:grpSpPr>
          <a:xfrm>
            <a:off x="649986" y="3489515"/>
            <a:ext cx="7834883" cy="2552555"/>
            <a:chOff x="654558" y="3428970"/>
            <a:chExt cx="7834883" cy="2552555"/>
          </a:xfrm>
        </p:grpSpPr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A7D9C1EA-9D76-44DA-9D56-0A3D55532E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58" y="5612193"/>
              <a:ext cx="7834883" cy="7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フリーフォーム: 図形 5">
              <a:extLst>
                <a:ext uri="{FF2B5EF4-FFF2-40B4-BE49-F238E27FC236}">
                  <a16:creationId xmlns:a16="http://schemas.microsoft.com/office/drawing/2014/main" id="{4F81E578-DA20-4FAB-BF14-0F64BCFD96A5}"/>
                </a:ext>
              </a:extLst>
            </p:cNvPr>
            <p:cNvSpPr/>
            <p:nvPr/>
          </p:nvSpPr>
          <p:spPr>
            <a:xfrm>
              <a:off x="664815" y="3428970"/>
              <a:ext cx="7771998" cy="1959196"/>
            </a:xfrm>
            <a:custGeom>
              <a:avLst/>
              <a:gdLst>
                <a:gd name="connsiteX0" fmla="*/ 0 w 11641666"/>
                <a:gd name="connsiteY0" fmla="*/ 4013204 h 4379574"/>
                <a:gd name="connsiteX1" fmla="*/ 3268133 w 11641666"/>
                <a:gd name="connsiteY1" fmla="*/ 3640671 h 4379574"/>
                <a:gd name="connsiteX2" fmla="*/ 5825066 w 11641666"/>
                <a:gd name="connsiteY2" fmla="*/ 4 h 4379574"/>
                <a:gd name="connsiteX3" fmla="*/ 8407400 w 11641666"/>
                <a:gd name="connsiteY3" fmla="*/ 3666071 h 4379574"/>
                <a:gd name="connsiteX4" fmla="*/ 11641666 w 11641666"/>
                <a:gd name="connsiteY4" fmla="*/ 4360337 h 4379574"/>
                <a:gd name="connsiteX0" fmla="*/ 0 w 11616266"/>
                <a:gd name="connsiteY0" fmla="*/ 4360337 h 4413059"/>
                <a:gd name="connsiteX1" fmla="*/ 3242733 w 11616266"/>
                <a:gd name="connsiteY1" fmla="*/ 3640671 h 4413059"/>
                <a:gd name="connsiteX2" fmla="*/ 5799666 w 11616266"/>
                <a:gd name="connsiteY2" fmla="*/ 4 h 4413059"/>
                <a:gd name="connsiteX3" fmla="*/ 8382000 w 11616266"/>
                <a:gd name="connsiteY3" fmla="*/ 3666071 h 4413059"/>
                <a:gd name="connsiteX4" fmla="*/ 11616266 w 11616266"/>
                <a:gd name="connsiteY4" fmla="*/ 4360337 h 4413059"/>
                <a:gd name="connsiteX0" fmla="*/ 0 w 11616266"/>
                <a:gd name="connsiteY0" fmla="*/ 4360337 h 4379574"/>
                <a:gd name="connsiteX1" fmla="*/ 3242733 w 11616266"/>
                <a:gd name="connsiteY1" fmla="*/ 3640671 h 4379574"/>
                <a:gd name="connsiteX2" fmla="*/ 5799666 w 11616266"/>
                <a:gd name="connsiteY2" fmla="*/ 4 h 4379574"/>
                <a:gd name="connsiteX3" fmla="*/ 8382000 w 11616266"/>
                <a:gd name="connsiteY3" fmla="*/ 3666071 h 4379574"/>
                <a:gd name="connsiteX4" fmla="*/ 11616266 w 11616266"/>
                <a:gd name="connsiteY4" fmla="*/ 4360337 h 4379574"/>
                <a:gd name="connsiteX0" fmla="*/ 0 w 11616266"/>
                <a:gd name="connsiteY0" fmla="*/ 4360337 h 4379574"/>
                <a:gd name="connsiteX1" fmla="*/ 3242733 w 11616266"/>
                <a:gd name="connsiteY1" fmla="*/ 3640671 h 4379574"/>
                <a:gd name="connsiteX2" fmla="*/ 5623876 w 11616266"/>
                <a:gd name="connsiteY2" fmla="*/ 4 h 4379574"/>
                <a:gd name="connsiteX3" fmla="*/ 8382000 w 11616266"/>
                <a:gd name="connsiteY3" fmla="*/ 3666071 h 4379574"/>
                <a:gd name="connsiteX4" fmla="*/ 11616266 w 11616266"/>
                <a:gd name="connsiteY4" fmla="*/ 4360337 h 4379574"/>
                <a:gd name="connsiteX0" fmla="*/ 0 w 11616266"/>
                <a:gd name="connsiteY0" fmla="*/ 4360337 h 4379574"/>
                <a:gd name="connsiteX1" fmla="*/ 3242733 w 11616266"/>
                <a:gd name="connsiteY1" fmla="*/ 3640671 h 4379574"/>
                <a:gd name="connsiteX2" fmla="*/ 5741070 w 11616266"/>
                <a:gd name="connsiteY2" fmla="*/ 4 h 4379574"/>
                <a:gd name="connsiteX3" fmla="*/ 8382000 w 11616266"/>
                <a:gd name="connsiteY3" fmla="*/ 3666071 h 4379574"/>
                <a:gd name="connsiteX4" fmla="*/ 11616266 w 11616266"/>
                <a:gd name="connsiteY4" fmla="*/ 4360337 h 4379574"/>
                <a:gd name="connsiteX0" fmla="*/ 0 w 11616266"/>
                <a:gd name="connsiteY0" fmla="*/ 4360366 h 4379603"/>
                <a:gd name="connsiteX1" fmla="*/ 3389226 w 11616266"/>
                <a:gd name="connsiteY1" fmla="*/ 3596480 h 4379603"/>
                <a:gd name="connsiteX2" fmla="*/ 5741070 w 11616266"/>
                <a:gd name="connsiteY2" fmla="*/ 33 h 4379603"/>
                <a:gd name="connsiteX3" fmla="*/ 8382000 w 11616266"/>
                <a:gd name="connsiteY3" fmla="*/ 3666100 h 4379603"/>
                <a:gd name="connsiteX4" fmla="*/ 11616266 w 11616266"/>
                <a:gd name="connsiteY4" fmla="*/ 4360366 h 4379603"/>
                <a:gd name="connsiteX0" fmla="*/ 0 w 11616266"/>
                <a:gd name="connsiteY0" fmla="*/ 4360404 h 4383009"/>
                <a:gd name="connsiteX1" fmla="*/ 3389226 w 11616266"/>
                <a:gd name="connsiteY1" fmla="*/ 3596518 h 4383009"/>
                <a:gd name="connsiteX2" fmla="*/ 5741070 w 11616266"/>
                <a:gd name="connsiteY2" fmla="*/ 71 h 4383009"/>
                <a:gd name="connsiteX3" fmla="*/ 8255039 w 11616266"/>
                <a:gd name="connsiteY3" fmla="*/ 3695618 h 4383009"/>
                <a:gd name="connsiteX4" fmla="*/ 11616266 w 11616266"/>
                <a:gd name="connsiteY4" fmla="*/ 4360404 h 4383009"/>
                <a:gd name="connsiteX0" fmla="*/ 0 w 11538136"/>
                <a:gd name="connsiteY0" fmla="*/ 4360404 h 4409124"/>
                <a:gd name="connsiteX1" fmla="*/ 3389226 w 11538136"/>
                <a:gd name="connsiteY1" fmla="*/ 3596518 h 4409124"/>
                <a:gd name="connsiteX2" fmla="*/ 5741070 w 11538136"/>
                <a:gd name="connsiteY2" fmla="*/ 71 h 4409124"/>
                <a:gd name="connsiteX3" fmla="*/ 8255039 w 11538136"/>
                <a:gd name="connsiteY3" fmla="*/ 3695618 h 4409124"/>
                <a:gd name="connsiteX4" fmla="*/ 11538136 w 11538136"/>
                <a:gd name="connsiteY4" fmla="*/ 4389886 h 4409124"/>
                <a:gd name="connsiteX0" fmla="*/ 0 w 11538136"/>
                <a:gd name="connsiteY0" fmla="*/ 4360404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  <a:gd name="connsiteX0" fmla="*/ 0 w 11538136"/>
                <a:gd name="connsiteY0" fmla="*/ 4301443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  <a:gd name="connsiteX0" fmla="*/ 0 w 11538136"/>
                <a:gd name="connsiteY0" fmla="*/ 4301443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  <a:gd name="connsiteX0" fmla="*/ 0 w 11538136"/>
                <a:gd name="connsiteY0" fmla="*/ 4301443 h 4389886"/>
                <a:gd name="connsiteX1" fmla="*/ 3389226 w 11538136"/>
                <a:gd name="connsiteY1" fmla="*/ 3596518 h 4389886"/>
                <a:gd name="connsiteX2" fmla="*/ 5741070 w 11538136"/>
                <a:gd name="connsiteY2" fmla="*/ 71 h 4389886"/>
                <a:gd name="connsiteX3" fmla="*/ 8255039 w 11538136"/>
                <a:gd name="connsiteY3" fmla="*/ 3695618 h 4389886"/>
                <a:gd name="connsiteX4" fmla="*/ 11538136 w 11538136"/>
                <a:gd name="connsiteY4" fmla="*/ 4389886 h 4389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8136" h="4389886">
                  <a:moveTo>
                    <a:pt x="0" y="4301443"/>
                  </a:moveTo>
                  <a:cubicBezTo>
                    <a:pt x="1013217" y="4300981"/>
                    <a:pt x="2432381" y="4313413"/>
                    <a:pt x="3389226" y="3596518"/>
                  </a:cubicBezTo>
                  <a:cubicBezTo>
                    <a:pt x="4346071" y="2879623"/>
                    <a:pt x="4930101" y="-16446"/>
                    <a:pt x="5741070" y="71"/>
                  </a:cubicBezTo>
                  <a:cubicBezTo>
                    <a:pt x="6552039" y="16588"/>
                    <a:pt x="7285606" y="2968896"/>
                    <a:pt x="8255039" y="3695618"/>
                  </a:cubicBezTo>
                  <a:cubicBezTo>
                    <a:pt x="9224472" y="4422340"/>
                    <a:pt x="11017769" y="4357889"/>
                    <a:pt x="11538136" y="4389886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18263C50-6DC2-4FCD-A934-239B01754DD7}"/>
                    </a:ext>
                  </a:extLst>
                </p:cNvPr>
                <p:cNvSpPr txBox="1"/>
                <p:nvPr/>
              </p:nvSpPr>
              <p:spPr>
                <a:xfrm>
                  <a:off x="5201462" y="5612193"/>
                  <a:ext cx="46048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ja-JP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ja-JP" sz="18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ja-JP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" name="テキスト ボックス 8">
                  <a:extLst>
                    <a:ext uri="{FF2B5EF4-FFF2-40B4-BE49-F238E27FC236}">
                      <a16:creationId xmlns:a16="http://schemas.microsoft.com/office/drawing/2014/main" id="{18263C50-6DC2-4FCD-A934-239B01754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1462" y="5612193"/>
                  <a:ext cx="4604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5000" r="-6667" b="-8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764A41D7-629F-429E-938F-32C065B01E6A}"/>
                    </a:ext>
                  </a:extLst>
                </p:cNvPr>
                <p:cNvSpPr txBox="1"/>
                <p:nvPr/>
              </p:nvSpPr>
              <p:spPr>
                <a:xfrm>
                  <a:off x="4964638" y="3507910"/>
                  <a:ext cx="116644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kumimoji="1"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ja-JP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ja-JP" altLang="en-US" b="1" i="1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ja-JP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764A41D7-629F-429E-938F-32C065B01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4638" y="3507910"/>
                  <a:ext cx="116644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4918" b="-491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21FEB375-CD9D-4CA9-951D-7384ADE0C7CF}"/>
                    </a:ext>
                  </a:extLst>
                </p:cNvPr>
                <p:cNvSpPr txBox="1"/>
                <p:nvPr/>
              </p:nvSpPr>
              <p:spPr>
                <a:xfrm>
                  <a:off x="5477565" y="3994894"/>
                  <a:ext cx="13070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00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ja-JP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ja-JP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ja-JP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ja-JP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ja-JP" altLang="en-US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ja-JP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ja-JP" b="1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l-GR" altLang="ja-JP" b="1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𝜮</m:t>
                                </m:r>
                              </m:e>
                              <m:sub>
                                <m:r>
                                  <a:rPr kumimoji="1" lang="en-US" altLang="ja-JP" i="1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kumimoji="1" lang="ja-JP" altLang="en-US" sz="1400" dirty="0">
                    <a:solidFill>
                      <a:schemeClr val="accent4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21FEB375-CD9D-4CA9-951D-7384ADE0C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565" y="3994894"/>
                  <a:ext cx="1307038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4918" b="-819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62A4E758-C29D-4F20-A776-0C35C999602A}"/>
                </a:ext>
              </a:extLst>
            </p:cNvPr>
            <p:cNvCxnSpPr>
              <a:cxnSpLocks/>
            </p:cNvCxnSpPr>
            <p:nvPr/>
          </p:nvCxnSpPr>
          <p:spPr>
            <a:xfrm>
              <a:off x="5431707" y="4262814"/>
              <a:ext cx="0" cy="1349379"/>
            </a:xfrm>
            <a:prstGeom prst="line">
              <a:avLst/>
            </a:prstGeom>
            <a:ln w="12700">
              <a:solidFill>
                <a:srgbClr val="FF000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C2EAC1A-E4D7-4B19-A5B0-963D0165193C}"/>
                  </a:ext>
                </a:extLst>
              </p:cNvPr>
              <p:cNvSpPr txBox="1"/>
              <p:nvPr/>
            </p:nvSpPr>
            <p:spPr>
              <a:xfrm>
                <a:off x="192024" y="3633932"/>
                <a:ext cx="28866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0000"/>
                <a:r>
                  <a:rPr kumimoji="1" lang="ja-JP" altLang="en-US" dirty="0">
                    <a:solidFill>
                      <a:schemeClr val="accent4"/>
                    </a:solidFill>
                    <a:latin typeface="+mn-lt"/>
                  </a:rPr>
                  <a:t>損失関数を最小化するようにパラメータ</a:t>
                </a:r>
                <a14:m>
                  <m:oMath xmlns:m="http://schemas.openxmlformats.org/officeDocument/2006/math">
                    <m:r>
                      <a:rPr kumimoji="1" lang="el-GR" altLang="ja-JP" b="1" i="0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𝚯</m:t>
                    </m:r>
                  </m:oMath>
                </a14:m>
                <a:r>
                  <a:rPr kumimoji="1" lang="ja-JP" altLang="en-US" dirty="0">
                    <a:solidFill>
                      <a:schemeClr val="accent4"/>
                    </a:solidFill>
                    <a:latin typeface="+mn-lt"/>
                  </a:rPr>
                  <a:t>を最適化する</a:t>
                </a:r>
              </a:p>
            </p:txBody>
          </p:sp>
        </mc:Choice>
        <mc:Fallback xmlns=""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3C2EAC1A-E4D7-4B19-A5B0-963D01651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24" y="3633932"/>
                <a:ext cx="2886675" cy="646331"/>
              </a:xfrm>
              <a:prstGeom prst="rect">
                <a:avLst/>
              </a:prstGeom>
              <a:blipFill>
                <a:blip r:embed="rId7"/>
                <a:stretch>
                  <a:fillRect l="-1903" t="-3774" r="-211" b="-1415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A50722B-0654-4847-B207-BF1F0B7D9C17}"/>
              </a:ext>
            </a:extLst>
          </p:cNvPr>
          <p:cNvCxnSpPr>
            <a:cxnSpLocks/>
          </p:cNvCxnSpPr>
          <p:nvPr/>
        </p:nvCxnSpPr>
        <p:spPr>
          <a:xfrm flipV="1">
            <a:off x="1881427" y="3368151"/>
            <a:ext cx="486803" cy="31576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4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9C5CE-BBF3-40EC-B72C-13F70A16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｜学習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B50399-A2D6-4491-B739-F925BC35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最適化アルゴリズム：</a:t>
            </a:r>
            <a:r>
              <a:rPr kumimoji="1" lang="en-US" altLang="ja-JP" dirty="0"/>
              <a:t>Adaptative moment estimation (Adam)</a:t>
            </a:r>
          </a:p>
          <a:p>
            <a:r>
              <a:rPr kumimoji="1" lang="en-US" altLang="ja-JP" dirty="0"/>
              <a:t>Sim</a:t>
            </a:r>
            <a:r>
              <a:rPr kumimoji="1" lang="ja-JP" altLang="en-US" dirty="0"/>
              <a:t>データで事前学習</a:t>
            </a:r>
            <a:endParaRPr kumimoji="1" lang="en-US" altLang="ja-JP" dirty="0"/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CNN</a:t>
            </a:r>
            <a:r>
              <a:rPr kumimoji="1" lang="en-US" altLang="ja-JP" dirty="0"/>
              <a:t> = 1e-5</a:t>
            </a:r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FC</a:t>
            </a:r>
            <a:r>
              <a:rPr kumimoji="1" lang="en-US" altLang="ja-JP" dirty="0"/>
              <a:t> = 1e-4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↓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Real</a:t>
            </a:r>
            <a:r>
              <a:rPr kumimoji="1" lang="ja-JP" altLang="en-US" dirty="0"/>
              <a:t>データでファインチューニング</a:t>
            </a:r>
            <a:endParaRPr kumimoji="1" lang="en-US" altLang="ja-JP" dirty="0"/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CNN</a:t>
            </a:r>
            <a:r>
              <a:rPr kumimoji="1" lang="en-US" altLang="ja-JP" dirty="0"/>
              <a:t> = 1e-6</a:t>
            </a:r>
          </a:p>
          <a:p>
            <a:pPr lvl="1"/>
            <a:r>
              <a:rPr kumimoji="1" lang="en-US" altLang="ja-JP" i="1" dirty="0" err="1"/>
              <a:t>lr</a:t>
            </a:r>
            <a:r>
              <a:rPr kumimoji="1" lang="en-US" altLang="ja-JP" baseline="-25000" dirty="0" err="1"/>
              <a:t>FC</a:t>
            </a:r>
            <a:r>
              <a:rPr kumimoji="1" lang="en-US" altLang="ja-JP" dirty="0"/>
              <a:t> = 1e-5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343961D-5992-49A7-8E28-3FA244CDC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048" y="1126976"/>
            <a:ext cx="3649622" cy="266751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0F1E5F0-9FE6-436C-8D86-1A4EA3BEB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48" y="3794488"/>
            <a:ext cx="3653784" cy="2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56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9A6B68-C395-4D10-9F53-F5103632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｜推論（定量評価）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851F2DC-27DB-455A-82F5-E1133C2971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不確かさを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で定量化</a:t>
                </a:r>
                <a:endParaRPr kumimoji="1"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ja-JP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ja-JP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kumimoji="1" lang="ja-JP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kumimoji="1" lang="ja-JP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ja-JP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kumimoji="1" lang="en-US" altLang="ja-JP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brk m:alnAt="7"/>
                              </m:rPr>
                              <a:rPr kumimoji="1" lang="ja-JP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ja-JP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kumimoji="1" lang="en-US" altLang="ja-JP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kumimoji="1" lang="en-US" altLang="ja-JP" dirty="0"/>
                  <a:t>,</a:t>
                </a:r>
                <a:r>
                  <a:rPr kumimoji="1" lang="ja-JP" altLang="en-US" dirty="0"/>
                  <a:t>　</a:t>
                </a:r>
                <a14:m>
                  <m:oMath xmlns:m="http://schemas.openxmlformats.org/officeDocument/2006/math">
                    <m:r>
                      <a:rPr kumimoji="1" lang="el-GR" altLang="ja-JP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＞閾値の場合：その推論を棄却</a:t>
                </a:r>
                <a:endParaRPr kumimoji="1" lang="en-US" altLang="ja-JP" dirty="0"/>
              </a:p>
              <a:p>
                <a:pPr marL="0" indent="0" algn="ctr">
                  <a:buNone/>
                </a:pPr>
                <a:r>
                  <a:rPr kumimoji="1" lang="ja-JP" altLang="en-US" dirty="0"/>
                  <a:t>小　←</a:t>
                </a:r>
                <a:r>
                  <a:rPr kumimoji="1" lang="en-US" altLang="ja-JP" dirty="0"/>
                  <a:t>——————————</a:t>
                </a:r>
                <a:r>
                  <a:rPr kumimoji="1" lang="ja-JP" altLang="en-US" dirty="0"/>
                  <a:t>　</a:t>
                </a:r>
                <a14:m>
                  <m:oMath xmlns:m="http://schemas.openxmlformats.org/officeDocument/2006/math">
                    <m:r>
                      <a:rPr kumimoji="1" lang="ja-JP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kumimoji="1" lang="ja-JP" altLang="en-US" dirty="0"/>
                  <a:t>　</a:t>
                </a:r>
                <a:r>
                  <a:rPr kumimoji="1" lang="en-US" altLang="ja-JP" dirty="0"/>
                  <a:t> ——————————</a:t>
                </a:r>
                <a:r>
                  <a:rPr kumimoji="1" lang="ja-JP" altLang="en-US" dirty="0"/>
                  <a:t>→　大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F851F2DC-27DB-455A-82F5-E1133C2971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3AE4470D-D775-4D60-A3A4-BDA86DEB3094}"/>
                  </a:ext>
                </a:extLst>
              </p:cNvPr>
              <p:cNvSpPr/>
              <p:nvPr/>
            </p:nvSpPr>
            <p:spPr>
              <a:xfrm>
                <a:off x="3334873" y="612000"/>
                <a:ext cx="3205205" cy="587015"/>
              </a:xfrm>
              <a:prstGeom prst="wedgeRoundRectCallout">
                <a:avLst>
                  <a:gd name="adj1" fmla="val -47540"/>
                  <a:gd name="adj2" fmla="val 100236"/>
                  <a:gd name="adj3" fmla="val 16667"/>
                </a:avLst>
              </a:prstGeom>
              <a:noFill/>
              <a:ln w="12700">
                <a:solidFill>
                  <a:schemeClr val="accent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本当にコレで良いのか怪しい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…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kumimoji="1" lang="ja-JP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l-GR" altLang="ja-JP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</m:oMath>
                </a14:m>
                <a:r>
                  <a:rPr kumimoji="1" lang="ja-JP" altLang="en-US" dirty="0">
                    <a:solidFill>
                      <a:schemeClr val="tx1"/>
                    </a:solidFill>
                  </a:rPr>
                  <a:t>なども検証すべき</a:t>
                </a:r>
              </a:p>
            </p:txBody>
          </p:sp>
        </mc:Choice>
        <mc:Fallback xmlns="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3AE4470D-D775-4D60-A3A4-BDA86DEB3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873" y="612000"/>
                <a:ext cx="3205205" cy="587015"/>
              </a:xfrm>
              <a:prstGeom prst="wedgeRoundRectCallout">
                <a:avLst>
                  <a:gd name="adj1" fmla="val -47540"/>
                  <a:gd name="adj2" fmla="val 100236"/>
                  <a:gd name="adj3" fmla="val 16667"/>
                </a:avLst>
              </a:prstGeom>
              <a:blipFill>
                <a:blip r:embed="rId3"/>
                <a:stretch>
                  <a:fillRect t="-5333"/>
                </a:stretch>
              </a:blipFill>
              <a:ln w="12700">
                <a:solidFill>
                  <a:schemeClr val="accent4"/>
                </a:solidFill>
                <a:prstDash val="dash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表 6">
            <a:extLst>
              <a:ext uri="{FF2B5EF4-FFF2-40B4-BE49-F238E27FC236}">
                <a16:creationId xmlns:a16="http://schemas.microsoft.com/office/drawing/2014/main" id="{C0AF261E-5E12-40BA-B65D-3652DAA92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82085"/>
              </p:ext>
            </p:extLst>
          </p:nvPr>
        </p:nvGraphicFramePr>
        <p:xfrm>
          <a:off x="192022" y="4877040"/>
          <a:ext cx="8750806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950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1230517012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3807355303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2563401784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3825617651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1784748486"/>
                    </a:ext>
                  </a:extLst>
                </a:gridCol>
                <a:gridCol w="1063550">
                  <a:extLst>
                    <a:ext uri="{9D8B030D-6E8A-4147-A177-3AD203B41FA5}">
                      <a16:colId xmlns:a16="http://schemas.microsoft.com/office/drawing/2014/main" val="335850187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Real</a:t>
                      </a:r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データに対する</a:t>
                      </a:r>
                      <a:endParaRPr kumimoji="1" lang="en-US" altLang="ja-JP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  <a:p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平均絶対誤差 </a:t>
                      </a:r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[deg]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訓練データ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テストデータ（昼）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テストデータ（夜）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4557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20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b="0" i="0" u="none" dirty="0">
                          <a:solidFill>
                            <a:schemeClr val="tx1"/>
                          </a:solidFill>
                        </a:rPr>
                        <a:t>DNN</a:t>
                      </a:r>
                      <a:r>
                        <a:rPr kumimoji="1" lang="ja-JP" altLang="en-US" sz="2000" b="0" i="0" u="none" dirty="0">
                          <a:solidFill>
                            <a:schemeClr val="tx1"/>
                          </a:solidFill>
                        </a:rPr>
                        <a:t>（棄却なし）</a:t>
                      </a:r>
                      <a:endParaRPr kumimoji="1" lang="en-US" altLang="ja-JP" sz="20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1.51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1.35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2.73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3.08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4.67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0" u="none" dirty="0">
                          <a:solidFill>
                            <a:schemeClr val="tx1"/>
                          </a:solidFill>
                        </a:rPr>
                        <a:t>4.70</a:t>
                      </a:r>
                      <a:endParaRPr kumimoji="1" lang="ja-JP" altLang="en-US" sz="20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000" b="0" i="0" u="none" dirty="0">
                          <a:solidFill>
                            <a:schemeClr val="tx1"/>
                          </a:solidFill>
                        </a:rPr>
                        <a:t>DNN</a:t>
                      </a:r>
                      <a:r>
                        <a:rPr kumimoji="1" lang="ja-JP" altLang="en-US" sz="2000" b="0" i="0" u="none" dirty="0">
                          <a:solidFill>
                            <a:schemeClr val="tx1"/>
                          </a:solidFill>
                        </a:rPr>
                        <a:t>（棄却あり）</a:t>
                      </a:r>
                      <a:endParaRPr kumimoji="1" lang="en-US" altLang="ja-JP" sz="2000" b="0" i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1.25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1.11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2.29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1.93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b="1" u="none" dirty="0">
                          <a:solidFill>
                            <a:schemeClr val="tx1"/>
                          </a:solidFill>
                        </a:rPr>
                        <a:t>2.28</a:t>
                      </a:r>
                      <a:endParaRPr kumimoji="1" lang="ja-JP" altLang="en-US" sz="20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699037"/>
                  </a:ext>
                </a:extLst>
              </a:tr>
            </a:tbl>
          </a:graphicData>
        </a:graphic>
      </p:graphicFrame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766BC4F-9F69-4202-942F-CC4D392CBFEC}"/>
              </a:ext>
            </a:extLst>
          </p:cNvPr>
          <p:cNvGrpSpPr/>
          <p:nvPr/>
        </p:nvGrpSpPr>
        <p:grpSpPr>
          <a:xfrm>
            <a:off x="192023" y="3537000"/>
            <a:ext cx="8750809" cy="976426"/>
            <a:chOff x="192023" y="3359142"/>
            <a:chExt cx="8750809" cy="976426"/>
          </a:xfrm>
        </p:grpSpPr>
        <p:pic>
          <p:nvPicPr>
            <p:cNvPr id="11" name="図 10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B6E0F469-50DB-4CFB-8048-1AAF1F86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5147285" y="3359143"/>
              <a:ext cx="3795547" cy="976425"/>
            </a:xfrm>
            <a:prstGeom prst="rect">
              <a:avLst/>
            </a:prstGeom>
          </p:spPr>
        </p:pic>
        <p:pic>
          <p:nvPicPr>
            <p:cNvPr id="12" name="図 11" descr="グラフィカル ユーザー インターフェイス, アプリケーション, PowerPoint&#10;&#10;自動的に生成された説明">
              <a:extLst>
                <a:ext uri="{FF2B5EF4-FFF2-40B4-BE49-F238E27FC236}">
                  <a16:creationId xmlns:a16="http://schemas.microsoft.com/office/drawing/2014/main" id="{7020BFB4-9686-443D-970A-84341ECF9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192023" y="3359142"/>
              <a:ext cx="3795549" cy="976426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06BF2037-0BED-40EB-A8E4-A649BBA8DD75}"/>
                </a:ext>
              </a:extLst>
            </p:cNvPr>
            <p:cNvCxnSpPr>
              <a:cxnSpLocks/>
            </p:cNvCxnSpPr>
            <p:nvPr/>
          </p:nvCxnSpPr>
          <p:spPr>
            <a:xfrm>
              <a:off x="4202607" y="3847356"/>
              <a:ext cx="738786" cy="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DCDD40C-79C0-4357-BB8F-0D955B5024B7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5004312" y="3181860"/>
            <a:ext cx="0" cy="139619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B973321-5F1F-47B2-B51E-8A7E28C2CE6F}"/>
              </a:ext>
            </a:extLst>
          </p:cNvPr>
          <p:cNvSpPr txBox="1"/>
          <p:nvPr/>
        </p:nvSpPr>
        <p:spPr>
          <a:xfrm>
            <a:off x="5004312" y="3054019"/>
            <a:ext cx="96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→棄却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19E2EA3-2E48-493D-9C31-260D349AE5AD}"/>
              </a:ext>
            </a:extLst>
          </p:cNvPr>
          <p:cNvSpPr txBox="1"/>
          <p:nvPr/>
        </p:nvSpPr>
        <p:spPr>
          <a:xfrm>
            <a:off x="4677642" y="2812528"/>
            <a:ext cx="65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閾値</a:t>
            </a:r>
          </a:p>
        </p:txBody>
      </p:sp>
    </p:spTree>
    <p:extLst>
      <p:ext uri="{BB962C8B-B14F-4D97-AF65-F5344CB8AC3E}">
        <p14:creationId xmlns:p14="http://schemas.microsoft.com/office/powerpoint/2010/main" val="2406390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467D75-4559-4194-9D88-BF84921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｜推論（定性評価）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F5B89A-D12D-442C-8EEA-7D7B452F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不確かさが小さかった推論</a:t>
            </a:r>
            <a:r>
              <a:rPr kumimoji="1" lang="en-US" altLang="ja-JP" dirty="0"/>
              <a:t>TOP10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F2A3E70-54FA-4ECE-8E7A-6550E1CEB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9180" y="1003527"/>
            <a:ext cx="8750808" cy="4601758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EEB5A8-E1E6-4DAE-A1A3-6CFFC3C5037C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44CE29D-E170-42F0-B216-E31B5A301AED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E8A2A9BF-C301-419A-A48D-243495713554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6AD3E90A-E3F5-4318-8AA3-0A27962C6A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724F8B2E-A0E8-40BC-8573-1CCF1C01C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89B04B7D-4763-4FE4-BECB-E7DD60AA38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8E9B52A8-9C11-45FB-ACFA-5439E29442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6CF46E38-3423-446E-B444-8A909FE8B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903BA8AD-2C8E-440C-B4A1-861ABE9A60B6}"/>
              </a:ext>
            </a:extLst>
          </p:cNvPr>
          <p:cNvSpPr/>
          <p:nvPr/>
        </p:nvSpPr>
        <p:spPr>
          <a:xfrm>
            <a:off x="1310249" y="3269720"/>
            <a:ext cx="2560064" cy="396000"/>
          </a:xfrm>
          <a:prstGeom prst="wedgeRoundRectCallout">
            <a:avLst>
              <a:gd name="adj1" fmla="val -50524"/>
              <a:gd name="adj2" fmla="val -113661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真値と推論がほぼ一致</a:t>
            </a:r>
          </a:p>
        </p:txBody>
      </p:sp>
    </p:spTree>
    <p:extLst>
      <p:ext uri="{BB962C8B-B14F-4D97-AF65-F5344CB8AC3E}">
        <p14:creationId xmlns:p14="http://schemas.microsoft.com/office/powerpoint/2010/main" val="2360004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座る, 小さい, 写真, 異なる が含まれている画像&#10;&#10;自動的に生成された説明">
            <a:extLst>
              <a:ext uri="{FF2B5EF4-FFF2-40B4-BE49-F238E27FC236}">
                <a16:creationId xmlns:a16="http://schemas.microsoft.com/office/drawing/2014/main" id="{CFC96B7B-A8E6-4C83-8972-97ED615203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6336" y="1003527"/>
            <a:ext cx="8750806" cy="460175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9467D75-4559-4194-9D88-BF84921DD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｜推論（定性評価）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DF5B89A-D12D-442C-8EEA-7D7B452F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不確かさが大きかった推論</a:t>
            </a:r>
            <a:r>
              <a:rPr kumimoji="1" lang="en-US" altLang="ja-JP" dirty="0"/>
              <a:t>TOP10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0C97B748-79E9-4F6F-9463-7702074B8D7F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D80C498-0B39-497D-B224-5A5C2A641B5C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AFAF2FE-1FE2-48B6-9806-7EFAA3BBB17E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12" name="直線コネクタ 11">
                <a:extLst>
                  <a:ext uri="{FF2B5EF4-FFF2-40B4-BE49-F238E27FC236}">
                    <a16:creationId xmlns:a16="http://schemas.microsoft.com/office/drawing/2014/main" id="{4F8FAB30-3BBA-4ABC-9FA6-BDAC6D7776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D65C3801-A8D0-4F51-93EC-8A992E6B6A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D43697A2-AC8E-4B5B-A4F3-54CC83B073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1C87F4E0-7FA6-4B63-A4BC-90E14D344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1EFB9B58-419F-4443-89F7-5FD5D2105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吹き出し: 角を丸めた四角形 16">
            <a:extLst>
              <a:ext uri="{FF2B5EF4-FFF2-40B4-BE49-F238E27FC236}">
                <a16:creationId xmlns:a16="http://schemas.microsoft.com/office/drawing/2014/main" id="{5BA21271-C270-4FC2-917E-0424D4827A8E}"/>
              </a:ext>
            </a:extLst>
          </p:cNvPr>
          <p:cNvSpPr/>
          <p:nvPr/>
        </p:nvSpPr>
        <p:spPr>
          <a:xfrm>
            <a:off x="1310249" y="3269720"/>
            <a:ext cx="2560064" cy="396000"/>
          </a:xfrm>
          <a:prstGeom prst="wedgeRoundRectCallout">
            <a:avLst>
              <a:gd name="adj1" fmla="val -63315"/>
              <a:gd name="adj2" fmla="val -112101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真値と推論が大きく乖離</a:t>
            </a:r>
          </a:p>
        </p:txBody>
      </p:sp>
    </p:spTree>
    <p:extLst>
      <p:ext uri="{BB962C8B-B14F-4D97-AF65-F5344CB8AC3E}">
        <p14:creationId xmlns:p14="http://schemas.microsoft.com/office/powerpoint/2010/main" val="290867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16A3F7-CE6B-413A-8928-3A7CEE85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EKF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DCD5BE7-A5DB-41FE-B089-781C0D1A55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/>
                  <a:t>予測ステップ</a:t>
                </a:r>
                <a:endParaRPr kumimoji="1"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rpy</m:t>
                        </m:r>
                      </m:sup>
                    </m:sSubSup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ja-JP" alt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kumimoji="1" lang="en-US" altLang="ja-JP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kumimoji="1" lang="en-US" altLang="ja-JP" dirty="0"/>
              </a:p>
              <a:p>
                <a:r>
                  <a:rPr kumimoji="1" lang="ja-JP" altLang="en-US" dirty="0"/>
                  <a:t>観測ステップ</a:t>
                </a:r>
                <a:endParaRPr kumimoji="1"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̌"/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acc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dirty="0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</m:e>
                          <m:sub>
                            <m:r>
                              <a:rPr kumimoji="1" lang="en-US" altLang="ja-JP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dirty="0" smtClean="0">
                                <a:latin typeface="Cambria Math" panose="02040503050406030204" pitchFamily="18" charset="0"/>
                              </a:rPr>
                              <m:t>𝑱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dirty="0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kumimoji="1" lang="en-US" altLang="ja-JP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ja-JP" alt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acc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𝑹𝒐𝒕</m:t>
                        </m:r>
                      </m:e>
                      <m: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xyz</m:t>
                        </m:r>
                      </m:sup>
                    </m:sSubSup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</m:d>
                      </m:den>
                    </m:f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den>
                    </m:f>
                  </m:oMath>
                </a14:m>
                <a:endParaRPr kumimoji="1" lang="en-US" altLang="ja-JP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dirty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1" lang="en-US" altLang="ja-JP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Sup>
                      <m:sSubSup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  <m:sub>
                        <m:sSub>
                          <m:sSubPr>
                            <m:ctrlP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kumimoji="1" lang="en-US" altLang="ja-JP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  <m:sup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bSup>
                    <m:sSup>
                      <m:sSup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ja-JP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dirty="0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ja-JP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 dirty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ja-JP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  <m:sSub>
                              <m:sSubPr>
                                <m:ctrlPr>
                                  <a:rPr kumimoji="1" lang="en-US" altLang="ja-JP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dirty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kumimoji="1" lang="en-US" altLang="ja-JP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ja-JP" b="1" i="1">
                                    <a:latin typeface="Cambria Math" panose="02040503050406030204" pitchFamily="18" charset="0"/>
                                  </a:rPr>
                                  <m:t>𝑱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1" i="1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b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1" i="1" smtClean="0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kumimoji="1"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kumimoji="1" lang="en-US" altLang="ja-JP" b="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l-GR" altLang="ja-JP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DCD5BE7-A5DB-41FE-B089-781C0D1A55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41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310941-3574-4225-A0B9-ED973008B595}"/>
              </a:ext>
            </a:extLst>
          </p:cNvPr>
          <p:cNvSpPr txBox="1"/>
          <p:nvPr/>
        </p:nvSpPr>
        <p:spPr>
          <a:xfrm>
            <a:off x="4000458" y="4235311"/>
            <a:ext cx="134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en-US" altLang="ja-JP" dirty="0">
                <a:solidFill>
                  <a:schemeClr val="accent4"/>
                </a:solidFill>
                <a:latin typeface="+mn-lt"/>
              </a:rPr>
              <a:t>DNN</a:t>
            </a:r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の出力</a:t>
            </a: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BEFA44E-123D-41F8-B8BD-A91B3B782B13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340708" y="4331043"/>
            <a:ext cx="2659750" cy="88934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215FA64-CAC0-4420-B62A-AEC39682344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572000" y="4604643"/>
            <a:ext cx="100874" cy="1357492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C8635D7-E777-421A-87A0-355566DC8BB6}"/>
              </a:ext>
            </a:extLst>
          </p:cNvPr>
          <p:cNvSpPr txBox="1"/>
          <p:nvPr/>
        </p:nvSpPr>
        <p:spPr>
          <a:xfrm>
            <a:off x="2179242" y="2807929"/>
            <a:ext cx="152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ジャイロの出力</a:t>
            </a: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5CAD0942-4F53-48B2-97D1-F03546072FF3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1644604" y="2302446"/>
            <a:ext cx="1298325" cy="50548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3200A5E-7477-4450-A30A-876FFC428970}"/>
              </a:ext>
            </a:extLst>
          </p:cNvPr>
          <p:cNvSpPr/>
          <p:nvPr/>
        </p:nvSpPr>
        <p:spPr>
          <a:xfrm>
            <a:off x="6382768" y="5752848"/>
            <a:ext cx="2560064" cy="613646"/>
          </a:xfrm>
          <a:prstGeom prst="wedgeRoundRectCallout">
            <a:avLst>
              <a:gd name="adj1" fmla="val -109070"/>
              <a:gd name="adj2" fmla="val 14592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推論の不確かさに応じて重み付けしている</a:t>
            </a:r>
          </a:p>
        </p:txBody>
      </p:sp>
    </p:spTree>
    <p:extLst>
      <p:ext uri="{BB962C8B-B14F-4D97-AF65-F5344CB8AC3E}">
        <p14:creationId xmlns:p14="http://schemas.microsoft.com/office/powerpoint/2010/main" val="3199061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079825-07FF-4A13-9001-4C5FA060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実験｜手法一覧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2ED8B6-20D8-4DD6-9AD1-2D586D5A1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Gyro</a:t>
            </a:r>
          </a:p>
          <a:p>
            <a:r>
              <a:rPr kumimoji="1" lang="en-US" altLang="ja-JP" dirty="0" err="1"/>
              <a:t>Gyro+Acc</a:t>
            </a:r>
            <a:r>
              <a:rPr kumimoji="1" lang="en-US" altLang="ja-JP" dirty="0"/>
              <a:t> (= Strapdown inertial navigation system)</a:t>
            </a:r>
          </a:p>
          <a:p>
            <a:r>
              <a:rPr kumimoji="1" lang="en-US" altLang="ja-JP" dirty="0" err="1"/>
              <a:t>Gyro+NDT</a:t>
            </a:r>
            <a:r>
              <a:rPr kumimoji="1" lang="en-US" altLang="ja-JP" dirty="0"/>
              <a:t> (= NDT-SLAM)</a:t>
            </a:r>
            <a:br>
              <a:rPr kumimoji="1" lang="en-US" altLang="ja-JP" dirty="0"/>
            </a:br>
            <a:r>
              <a:rPr kumimoji="1" lang="en-US" altLang="ja-JP" dirty="0"/>
              <a:t>or </a:t>
            </a:r>
            <a:r>
              <a:rPr kumimoji="1" lang="en-US" altLang="ja-JP" dirty="0" err="1"/>
              <a:t>LeGO</a:t>
            </a:r>
            <a:r>
              <a:rPr kumimoji="1" lang="en-US" altLang="ja-JP" dirty="0"/>
              <a:t>-LOAM</a:t>
            </a:r>
            <a:br>
              <a:rPr kumimoji="1" lang="en-US" altLang="ja-JP" dirty="0"/>
            </a:br>
            <a:r>
              <a:rPr kumimoji="1" lang="en-US" altLang="ja-JP" sz="1400" i="1" dirty="0"/>
              <a:t>T. Shan, et al., "</a:t>
            </a:r>
            <a:r>
              <a:rPr kumimoji="1" lang="en-US" altLang="ja-JP" sz="1400" i="1" dirty="0" err="1"/>
              <a:t>LeGO</a:t>
            </a:r>
            <a:r>
              <a:rPr kumimoji="1" lang="en-US" altLang="ja-JP" sz="1400" i="1" dirty="0"/>
              <a:t>-LOAM: Lightweight and Ground-Optimized Lidar Odometry and Mapping on Variable Terrain," Proc. of 2018 IEEE/RSJ International Conference on Intelligent Robots and Systems (IROS), pp. 4758-4765, 2018.</a:t>
            </a:r>
            <a:endParaRPr kumimoji="1" lang="en-US" altLang="ja-JP" i="1" dirty="0"/>
          </a:p>
          <a:p>
            <a:r>
              <a:rPr kumimoji="1" lang="en-US" altLang="ja-JP" dirty="0" err="1"/>
              <a:t>Gyro+DeterministicDNN</a:t>
            </a:r>
            <a:br>
              <a:rPr kumimoji="1" lang="en-US" altLang="ja-JP" dirty="0"/>
            </a:br>
            <a:r>
              <a:rPr kumimoji="1" lang="en-US" altLang="ja-JP" sz="1400" i="1" dirty="0"/>
              <a:t>G. Ellingson, et al., "Deep visual gravity vector detection for unmanned aircraft attitude estimation", Proc. of 2017 IEEE/RSJ International Conference on Intelligent Robotics and System (IROS), pp. 5557-5563, 2017.</a:t>
            </a:r>
            <a:endParaRPr kumimoji="1" lang="en-US" altLang="ja-JP" i="1" dirty="0"/>
          </a:p>
          <a:p>
            <a:r>
              <a:rPr kumimoji="1" lang="en-US" altLang="ja-JP" dirty="0" err="1"/>
              <a:t>Gyro+StochasticDNN</a:t>
            </a:r>
            <a:r>
              <a:rPr kumimoji="1" lang="en-US" altLang="ja-JP" dirty="0"/>
              <a:t> (ours)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DC7F1DE-400D-4DBE-930D-AEE035F32279}"/>
              </a:ext>
            </a:extLst>
          </p:cNvPr>
          <p:cNvGrpSpPr/>
          <p:nvPr/>
        </p:nvGrpSpPr>
        <p:grpSpPr>
          <a:xfrm>
            <a:off x="298029" y="4514894"/>
            <a:ext cx="8750808" cy="1289805"/>
            <a:chOff x="155850" y="3373924"/>
            <a:chExt cx="8699392" cy="1282226"/>
          </a:xfrm>
        </p:grpSpPr>
        <p:sp>
          <p:nvSpPr>
            <p:cNvPr id="5" name="四角形: 対角を切り取る 4">
              <a:extLst>
                <a:ext uri="{FF2B5EF4-FFF2-40B4-BE49-F238E27FC236}">
                  <a16:creationId xmlns:a16="http://schemas.microsoft.com/office/drawing/2014/main" id="{9C6C4E63-5FD9-4990-8542-860E4E600723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C657DE5-F9EC-4C1F-9B36-55D3ABE1242B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" name="四角形: 対角を切り取る 6">
              <a:extLst>
                <a:ext uri="{FF2B5EF4-FFF2-40B4-BE49-F238E27FC236}">
                  <a16:creationId xmlns:a16="http://schemas.microsoft.com/office/drawing/2014/main" id="{F56B9549-A6B3-4ECF-982C-80634A4935C9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95CD2D58-9806-484D-9510-CAA3F4CF1B43}"/>
                </a:ext>
              </a:extLst>
            </p:cNvPr>
            <p:cNvSpPr/>
            <p:nvPr/>
          </p:nvSpPr>
          <p:spPr>
            <a:xfrm>
              <a:off x="2840431" y="3602976"/>
              <a:ext cx="1167083" cy="335995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4C364648-98AA-464F-B4AB-AFBDC3197E33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カルマンフィルタ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8BB96993-621A-478E-ABF9-FDBD4E3C68A0}"/>
                </a:ext>
              </a:extLst>
            </p:cNvPr>
            <p:cNvSpPr/>
            <p:nvPr/>
          </p:nvSpPr>
          <p:spPr>
            <a:xfrm>
              <a:off x="1419222" y="3373927"/>
              <a:ext cx="1324919" cy="335994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四角形: 角を丸くする 10">
                  <a:extLst>
                    <a:ext uri="{FF2B5EF4-FFF2-40B4-BE49-F238E27FC236}">
                      <a16:creationId xmlns:a16="http://schemas.microsoft.com/office/drawing/2014/main" id="{9DEF0C9A-A7C4-4BB0-ACCD-8C1431E4C594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EEB6273-F127-4222-8882-E47A1A67240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C271CECF-6CB0-451E-9C9B-1F5931C8493C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33164C9F-E454-47C9-94C6-688E3FEE1B51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60CA6E93-45A6-46D0-90DE-B941A753F66C}"/>
                </a:ext>
              </a:extLst>
            </p:cNvPr>
            <p:cNvSpPr/>
            <p:nvPr/>
          </p:nvSpPr>
          <p:spPr>
            <a:xfrm>
              <a:off x="4103805" y="3373924"/>
              <a:ext cx="1324919" cy="335994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183C781E-2AE5-474A-95EC-ED33F4DFA8D2}"/>
                </a:ext>
              </a:extLst>
            </p:cNvPr>
            <p:cNvCxnSpPr>
              <a:cxnSpLocks/>
              <a:stCxn id="9" idx="3"/>
              <a:endCxn id="6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四角形: 角を丸くする 16">
                  <a:extLst>
                    <a:ext uri="{FF2B5EF4-FFF2-40B4-BE49-F238E27FC236}">
                      <a16:creationId xmlns:a16="http://schemas.microsoft.com/office/drawing/2014/main" id="{DD6ADE97-E27D-4BAE-B340-330275D821EC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251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1A89E7-FE62-490F-B396-C69AA2D9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</a:t>
            </a:r>
            <a:r>
              <a:rPr kumimoji="1" lang="en-US" altLang="ja-JP" dirty="0"/>
              <a:t>Sim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91AFF9-34DD-4A70-8F8C-5473FC9D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DNN</a:t>
            </a:r>
            <a:r>
              <a:rPr kumimoji="1" lang="ja-JP" altLang="en-US" dirty="0"/>
              <a:t>は蓄積誤差を抑えた</a:t>
            </a:r>
            <a:endParaRPr kumimoji="1" lang="en-US" altLang="ja-JP" dirty="0"/>
          </a:p>
          <a:p>
            <a:r>
              <a:rPr kumimoji="1" lang="en-US" altLang="ja-JP" sz="2400" b="0" u="none" baseline="0" dirty="0" err="1">
                <a:solidFill>
                  <a:schemeClr val="tx1"/>
                </a:solidFill>
              </a:rPr>
              <a:t>StochasticDNN</a:t>
            </a:r>
            <a:r>
              <a:rPr kumimoji="1" lang="en-US" altLang="ja-JP" sz="2400" b="0" u="none" baseline="0" dirty="0">
                <a:solidFill>
                  <a:schemeClr val="tx1"/>
                </a:solidFill>
              </a:rPr>
              <a:t> (ours)</a:t>
            </a:r>
            <a:r>
              <a:rPr kumimoji="1" lang="ja-JP" altLang="en-US" sz="2400" b="0" u="none" baseline="0" dirty="0">
                <a:solidFill>
                  <a:schemeClr val="tx1"/>
                </a:solidFill>
              </a:rPr>
              <a:t>は</a:t>
            </a:r>
            <a:br>
              <a:rPr kumimoji="1" lang="en-US" altLang="ja-JP" sz="2400" b="0" u="none" baseline="0" dirty="0">
                <a:solidFill>
                  <a:schemeClr val="tx1"/>
                </a:solidFill>
              </a:rPr>
            </a:br>
            <a:r>
              <a:rPr kumimoji="1" lang="ja-JP" altLang="en-US" sz="2400" b="0" u="none" baseline="0" dirty="0">
                <a:solidFill>
                  <a:schemeClr val="tx1"/>
                </a:solidFill>
              </a:rPr>
              <a:t>推論を重み付け／棄却することで</a:t>
            </a:r>
            <a:br>
              <a:rPr kumimoji="1" lang="en-US" altLang="ja-JP" sz="2400" b="0" u="none" baseline="0" dirty="0">
                <a:solidFill>
                  <a:schemeClr val="tx1"/>
                </a:solidFill>
              </a:rPr>
            </a:br>
            <a:r>
              <a:rPr kumimoji="1" lang="en-US" altLang="ja-JP" sz="2400" b="0" u="none" baseline="0" dirty="0" err="1">
                <a:solidFill>
                  <a:schemeClr val="tx1"/>
                </a:solidFill>
              </a:rPr>
              <a:t>DeterministicDNN</a:t>
            </a:r>
            <a:r>
              <a:rPr kumimoji="1" lang="ja-JP" altLang="en-US" sz="2400" b="0" u="none" baseline="0" dirty="0">
                <a:solidFill>
                  <a:schemeClr val="tx1"/>
                </a:solidFill>
              </a:rPr>
              <a:t>を上回った</a:t>
            </a:r>
            <a:endParaRPr kumimoji="1" lang="en-US" altLang="ja-JP" sz="2400" b="0" u="none" baseline="0" dirty="0">
              <a:solidFill>
                <a:schemeClr val="tx1"/>
              </a:solidFill>
            </a:endParaRPr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en-US" altLang="zh-TW" dirty="0">
                <a:hlinkClick r:id="rId2"/>
              </a:rPr>
              <a:t>&gt;&gt;</a:t>
            </a:r>
            <a:r>
              <a:rPr kumimoji="1" lang="zh-TW" altLang="en-US" dirty="0">
                <a:hlinkClick r:id="rId2"/>
              </a:rPr>
              <a:t>動画</a:t>
            </a:r>
            <a:endParaRPr kumimoji="1" lang="en-US" altLang="ja-JP" sz="2400" b="0" u="none" baseline="0" dirty="0">
              <a:solidFill>
                <a:schemeClr val="tx1"/>
              </a:solidFill>
            </a:endParaRPr>
          </a:p>
        </p:txBody>
      </p:sp>
      <p:graphicFrame>
        <p:nvGraphicFramePr>
          <p:cNvPr id="4" name="表 6">
            <a:extLst>
              <a:ext uri="{FF2B5EF4-FFF2-40B4-BE49-F238E27FC236}">
                <a16:creationId xmlns:a16="http://schemas.microsoft.com/office/drawing/2014/main" id="{F6A61672-996D-4769-8A3B-FE973331E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291655"/>
              </p:ext>
            </p:extLst>
          </p:nvPr>
        </p:nvGraphicFramePr>
        <p:xfrm>
          <a:off x="201168" y="3866120"/>
          <a:ext cx="605526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05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123051701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80735530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59724806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60039486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Sim</a:t>
                      </a:r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環境での</a:t>
                      </a:r>
                      <a:endParaRPr kumimoji="1" lang="en-US" altLang="ja-JP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  <a:p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平均絶対誤差 </a:t>
                      </a:r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[deg]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訓練学習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テスト環境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6528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>
                          <a:solidFill>
                            <a:schemeClr val="tx1"/>
                          </a:solidFill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14.5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12.6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6.4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4.7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 err="1">
                          <a:solidFill>
                            <a:schemeClr val="tx1"/>
                          </a:solidFill>
                        </a:rPr>
                        <a:t>Gyro+Acc</a:t>
                      </a:r>
                      <a:endParaRPr kumimoji="1" lang="en-US" altLang="ja-JP" sz="1800" b="0" i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2.9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3.4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3.2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3.1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69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 err="1">
                          <a:solidFill>
                            <a:schemeClr val="tx1"/>
                          </a:solidFill>
                        </a:rPr>
                        <a:t>Gyro+NDT</a:t>
                      </a:r>
                      <a:endParaRPr kumimoji="1" lang="en-US" altLang="ja-JP" sz="1800" b="0" i="1" u="none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7.5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6.5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4.1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2.6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385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Gyro+DeterministicDNN</a:t>
                      </a:r>
                      <a:endParaRPr kumimoji="1" lang="en-US" altLang="ja-JP" sz="1800" b="0" i="1" u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3.3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2.0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3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Gyro+StochasticDNN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2.9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743431"/>
                  </a:ext>
                </a:extLst>
              </a:tr>
            </a:tbl>
          </a:graphicData>
        </a:graphic>
      </p:graphicFrame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C56C617-BB5F-4AFF-A343-F78B2A4858A2}"/>
              </a:ext>
            </a:extLst>
          </p:cNvPr>
          <p:cNvGrpSpPr/>
          <p:nvPr/>
        </p:nvGrpSpPr>
        <p:grpSpPr>
          <a:xfrm>
            <a:off x="6328132" y="1099806"/>
            <a:ext cx="2614699" cy="2614699"/>
            <a:chOff x="2667000" y="0"/>
            <a:chExt cx="6858000" cy="6858000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4F3AB2A-2A4E-42BA-85B7-1B5DB1C1D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50C1E76C-7C52-4892-A735-3E2765455307}"/>
                </a:ext>
              </a:extLst>
            </p:cNvPr>
            <p:cNvSpPr/>
            <p:nvPr/>
          </p:nvSpPr>
          <p:spPr>
            <a:xfrm>
              <a:off x="4345120" y="1705046"/>
              <a:ext cx="3486330" cy="3478846"/>
            </a:xfrm>
            <a:custGeom>
              <a:avLst/>
              <a:gdLst>
                <a:gd name="connsiteX0" fmla="*/ 1753173 w 3478845"/>
                <a:gd name="connsiteY0" fmla="*/ 1677546 h 3485721"/>
                <a:gd name="connsiteX1" fmla="*/ 1739422 w 3478845"/>
                <a:gd name="connsiteY1" fmla="*/ 20626 h 3485721"/>
                <a:gd name="connsiteX2" fmla="*/ 3416968 w 3478845"/>
                <a:gd name="connsiteY2" fmla="*/ 41252 h 3485721"/>
                <a:gd name="connsiteX3" fmla="*/ 3478845 w 3478845"/>
                <a:gd name="connsiteY3" fmla="*/ 3430719 h 3485721"/>
                <a:gd name="connsiteX4" fmla="*/ 20625 w 3478845"/>
                <a:gd name="connsiteY4" fmla="*/ 3485721 h 3485721"/>
                <a:gd name="connsiteX5" fmla="*/ 20625 w 3478845"/>
                <a:gd name="connsiteY5" fmla="*/ 3471970 h 3485721"/>
                <a:gd name="connsiteX6" fmla="*/ 20625 w 3478845"/>
                <a:gd name="connsiteY6" fmla="*/ 3465095 h 3485721"/>
                <a:gd name="connsiteX7" fmla="*/ 0 w 3478845"/>
                <a:gd name="connsiteY7" fmla="*/ 0 h 3485721"/>
                <a:gd name="connsiteX8" fmla="*/ 1663795 w 3478845"/>
                <a:gd name="connsiteY8" fmla="*/ 20626 h 3485721"/>
                <a:gd name="connsiteX9" fmla="*/ 1663795 w 3478845"/>
                <a:gd name="connsiteY9" fmla="*/ 653143 h 3485721"/>
                <a:gd name="connsiteX10" fmla="*/ 75627 w 3478845"/>
                <a:gd name="connsiteY10" fmla="*/ 653143 h 3485721"/>
                <a:gd name="connsiteX11" fmla="*/ 82502 w 3478845"/>
                <a:gd name="connsiteY11" fmla="*/ 1684421 h 3485721"/>
                <a:gd name="connsiteX12" fmla="*/ 3403218 w 3478845"/>
                <a:gd name="connsiteY12" fmla="*/ 1746298 h 3485721"/>
                <a:gd name="connsiteX13" fmla="*/ 3416968 w 3478845"/>
                <a:gd name="connsiteY13" fmla="*/ 3361967 h 3485721"/>
                <a:gd name="connsiteX14" fmla="*/ 1753173 w 3478845"/>
                <a:gd name="connsiteY14" fmla="*/ 3382593 h 3485721"/>
                <a:gd name="connsiteX15" fmla="*/ 1739422 w 3478845"/>
                <a:gd name="connsiteY15" fmla="*/ 1815050 h 3485721"/>
                <a:gd name="connsiteX0" fmla="*/ 1753173 w 3492595"/>
                <a:gd name="connsiteY0" fmla="*/ 1684420 h 3492595"/>
                <a:gd name="connsiteX1" fmla="*/ 1739422 w 3492595"/>
                <a:gd name="connsiteY1" fmla="*/ 27500 h 3492595"/>
                <a:gd name="connsiteX2" fmla="*/ 3492595 w 3492595"/>
                <a:gd name="connsiteY2" fmla="*/ 0 h 3492595"/>
                <a:gd name="connsiteX3" fmla="*/ 3478845 w 3492595"/>
                <a:gd name="connsiteY3" fmla="*/ 3437593 h 3492595"/>
                <a:gd name="connsiteX4" fmla="*/ 20625 w 3492595"/>
                <a:gd name="connsiteY4" fmla="*/ 3492595 h 3492595"/>
                <a:gd name="connsiteX5" fmla="*/ 20625 w 3492595"/>
                <a:gd name="connsiteY5" fmla="*/ 3478844 h 3492595"/>
                <a:gd name="connsiteX6" fmla="*/ 20625 w 3492595"/>
                <a:gd name="connsiteY6" fmla="*/ 3471969 h 3492595"/>
                <a:gd name="connsiteX7" fmla="*/ 0 w 3492595"/>
                <a:gd name="connsiteY7" fmla="*/ 6874 h 3492595"/>
                <a:gd name="connsiteX8" fmla="*/ 1663795 w 3492595"/>
                <a:gd name="connsiteY8" fmla="*/ 27500 h 3492595"/>
                <a:gd name="connsiteX9" fmla="*/ 1663795 w 3492595"/>
                <a:gd name="connsiteY9" fmla="*/ 660017 h 3492595"/>
                <a:gd name="connsiteX10" fmla="*/ 75627 w 3492595"/>
                <a:gd name="connsiteY10" fmla="*/ 660017 h 3492595"/>
                <a:gd name="connsiteX11" fmla="*/ 82502 w 3492595"/>
                <a:gd name="connsiteY11" fmla="*/ 1691295 h 3492595"/>
                <a:gd name="connsiteX12" fmla="*/ 3403218 w 3492595"/>
                <a:gd name="connsiteY12" fmla="*/ 1753172 h 3492595"/>
                <a:gd name="connsiteX13" fmla="*/ 3416968 w 3492595"/>
                <a:gd name="connsiteY13" fmla="*/ 3368841 h 3492595"/>
                <a:gd name="connsiteX14" fmla="*/ 1753173 w 3492595"/>
                <a:gd name="connsiteY14" fmla="*/ 3389467 h 3492595"/>
                <a:gd name="connsiteX15" fmla="*/ 1739422 w 3492595"/>
                <a:gd name="connsiteY15" fmla="*/ 1821924 h 3492595"/>
                <a:gd name="connsiteX0" fmla="*/ 1753173 w 3479325"/>
                <a:gd name="connsiteY0" fmla="*/ 1677546 h 3485721"/>
                <a:gd name="connsiteX1" fmla="*/ 1739422 w 3479325"/>
                <a:gd name="connsiteY1" fmla="*/ 20626 h 3485721"/>
                <a:gd name="connsiteX2" fmla="*/ 3458219 w 3479325"/>
                <a:gd name="connsiteY2" fmla="*/ 27502 h 3485721"/>
                <a:gd name="connsiteX3" fmla="*/ 3478845 w 3479325"/>
                <a:gd name="connsiteY3" fmla="*/ 3430719 h 3485721"/>
                <a:gd name="connsiteX4" fmla="*/ 20625 w 3479325"/>
                <a:gd name="connsiteY4" fmla="*/ 3485721 h 3485721"/>
                <a:gd name="connsiteX5" fmla="*/ 20625 w 3479325"/>
                <a:gd name="connsiteY5" fmla="*/ 3471970 h 3485721"/>
                <a:gd name="connsiteX6" fmla="*/ 20625 w 3479325"/>
                <a:gd name="connsiteY6" fmla="*/ 3465095 h 3485721"/>
                <a:gd name="connsiteX7" fmla="*/ 0 w 3479325"/>
                <a:gd name="connsiteY7" fmla="*/ 0 h 3485721"/>
                <a:gd name="connsiteX8" fmla="*/ 1663795 w 3479325"/>
                <a:gd name="connsiteY8" fmla="*/ 20626 h 3485721"/>
                <a:gd name="connsiteX9" fmla="*/ 1663795 w 3479325"/>
                <a:gd name="connsiteY9" fmla="*/ 653143 h 3485721"/>
                <a:gd name="connsiteX10" fmla="*/ 75627 w 3479325"/>
                <a:gd name="connsiteY10" fmla="*/ 653143 h 3485721"/>
                <a:gd name="connsiteX11" fmla="*/ 82502 w 3479325"/>
                <a:gd name="connsiteY11" fmla="*/ 1684421 h 3485721"/>
                <a:gd name="connsiteX12" fmla="*/ 3403218 w 3479325"/>
                <a:gd name="connsiteY12" fmla="*/ 1746298 h 3485721"/>
                <a:gd name="connsiteX13" fmla="*/ 3416968 w 3479325"/>
                <a:gd name="connsiteY13" fmla="*/ 3361967 h 3485721"/>
                <a:gd name="connsiteX14" fmla="*/ 1753173 w 3479325"/>
                <a:gd name="connsiteY14" fmla="*/ 3382593 h 3485721"/>
                <a:gd name="connsiteX15" fmla="*/ 1739422 w 3479325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0626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03218 w 3479677"/>
                <a:gd name="connsiteY12" fmla="*/ 1746298 h 3485721"/>
                <a:gd name="connsiteX13" fmla="*/ 3416968 w 3479677"/>
                <a:gd name="connsiteY13" fmla="*/ 3361967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03218 w 3479677"/>
                <a:gd name="connsiteY12" fmla="*/ 1746298 h 3485721"/>
                <a:gd name="connsiteX13" fmla="*/ 3416968 w 3479677"/>
                <a:gd name="connsiteY13" fmla="*/ 3361967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16968 w 3479677"/>
                <a:gd name="connsiteY13" fmla="*/ 3361967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30719 w 3479677"/>
                <a:gd name="connsiteY13" fmla="*/ 3382592 h 3485721"/>
                <a:gd name="connsiteX14" fmla="*/ 1753173 w 3479677"/>
                <a:gd name="connsiteY14" fmla="*/ 33825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30719 w 3479677"/>
                <a:gd name="connsiteY13" fmla="*/ 3382592 h 3485721"/>
                <a:gd name="connsiteX14" fmla="*/ 1753173 w 3479677"/>
                <a:gd name="connsiteY14" fmla="*/ 3410093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30719 w 3479677"/>
                <a:gd name="connsiteY13" fmla="*/ 3382592 h 3485721"/>
                <a:gd name="connsiteX14" fmla="*/ 1753173 w 3479677"/>
                <a:gd name="connsiteY14" fmla="*/ 3396342 h 3485721"/>
                <a:gd name="connsiteX15" fmla="*/ 1739422 w 3479677"/>
                <a:gd name="connsiteY15" fmla="*/ 1815050 h 3485721"/>
                <a:gd name="connsiteX0" fmla="*/ 1753173 w 3479677"/>
                <a:gd name="connsiteY0" fmla="*/ 1677546 h 3485721"/>
                <a:gd name="connsiteX1" fmla="*/ 1739422 w 3479677"/>
                <a:gd name="connsiteY1" fmla="*/ 27501 h 3485721"/>
                <a:gd name="connsiteX2" fmla="*/ 3471970 w 3479677"/>
                <a:gd name="connsiteY2" fmla="*/ 27502 h 3485721"/>
                <a:gd name="connsiteX3" fmla="*/ 3478845 w 3479677"/>
                <a:gd name="connsiteY3" fmla="*/ 3430719 h 3485721"/>
                <a:gd name="connsiteX4" fmla="*/ 20625 w 3479677"/>
                <a:gd name="connsiteY4" fmla="*/ 3485721 h 3485721"/>
                <a:gd name="connsiteX5" fmla="*/ 20625 w 3479677"/>
                <a:gd name="connsiteY5" fmla="*/ 3471970 h 3485721"/>
                <a:gd name="connsiteX6" fmla="*/ 20625 w 3479677"/>
                <a:gd name="connsiteY6" fmla="*/ 3465095 h 3485721"/>
                <a:gd name="connsiteX7" fmla="*/ 0 w 3479677"/>
                <a:gd name="connsiteY7" fmla="*/ 0 h 3485721"/>
                <a:gd name="connsiteX8" fmla="*/ 1663795 w 3479677"/>
                <a:gd name="connsiteY8" fmla="*/ 20626 h 3485721"/>
                <a:gd name="connsiteX9" fmla="*/ 1663795 w 3479677"/>
                <a:gd name="connsiteY9" fmla="*/ 653143 h 3485721"/>
                <a:gd name="connsiteX10" fmla="*/ 75627 w 3479677"/>
                <a:gd name="connsiteY10" fmla="*/ 653143 h 3485721"/>
                <a:gd name="connsiteX11" fmla="*/ 82502 w 3479677"/>
                <a:gd name="connsiteY11" fmla="*/ 1684421 h 3485721"/>
                <a:gd name="connsiteX12" fmla="*/ 3416968 w 3479677"/>
                <a:gd name="connsiteY12" fmla="*/ 1725672 h 3485721"/>
                <a:gd name="connsiteX13" fmla="*/ 3403219 w 3479677"/>
                <a:gd name="connsiteY13" fmla="*/ 3403217 h 3485721"/>
                <a:gd name="connsiteX14" fmla="*/ 1753173 w 3479677"/>
                <a:gd name="connsiteY14" fmla="*/ 3396342 h 3485721"/>
                <a:gd name="connsiteX15" fmla="*/ 1739422 w 3479677"/>
                <a:gd name="connsiteY15" fmla="*/ 1815050 h 3485721"/>
                <a:gd name="connsiteX0" fmla="*/ 1753173 w 3486330"/>
                <a:gd name="connsiteY0" fmla="*/ 1677546 h 3485721"/>
                <a:gd name="connsiteX1" fmla="*/ 1739422 w 3486330"/>
                <a:gd name="connsiteY1" fmla="*/ 27501 h 3485721"/>
                <a:gd name="connsiteX2" fmla="*/ 3471970 w 3486330"/>
                <a:gd name="connsiteY2" fmla="*/ 27502 h 3485721"/>
                <a:gd name="connsiteX3" fmla="*/ 3485721 w 3486330"/>
                <a:gd name="connsiteY3" fmla="*/ 3485720 h 3485721"/>
                <a:gd name="connsiteX4" fmla="*/ 20625 w 3486330"/>
                <a:gd name="connsiteY4" fmla="*/ 3485721 h 3485721"/>
                <a:gd name="connsiteX5" fmla="*/ 20625 w 3486330"/>
                <a:gd name="connsiteY5" fmla="*/ 3471970 h 3485721"/>
                <a:gd name="connsiteX6" fmla="*/ 20625 w 3486330"/>
                <a:gd name="connsiteY6" fmla="*/ 3465095 h 3485721"/>
                <a:gd name="connsiteX7" fmla="*/ 0 w 3486330"/>
                <a:gd name="connsiteY7" fmla="*/ 0 h 3485721"/>
                <a:gd name="connsiteX8" fmla="*/ 1663795 w 3486330"/>
                <a:gd name="connsiteY8" fmla="*/ 20626 h 3485721"/>
                <a:gd name="connsiteX9" fmla="*/ 1663795 w 3486330"/>
                <a:gd name="connsiteY9" fmla="*/ 653143 h 3485721"/>
                <a:gd name="connsiteX10" fmla="*/ 75627 w 3486330"/>
                <a:gd name="connsiteY10" fmla="*/ 653143 h 3485721"/>
                <a:gd name="connsiteX11" fmla="*/ 82502 w 3486330"/>
                <a:gd name="connsiteY11" fmla="*/ 1684421 h 3485721"/>
                <a:gd name="connsiteX12" fmla="*/ 3416968 w 3486330"/>
                <a:gd name="connsiteY12" fmla="*/ 1725672 h 3485721"/>
                <a:gd name="connsiteX13" fmla="*/ 3403219 w 3486330"/>
                <a:gd name="connsiteY13" fmla="*/ 3403217 h 3485721"/>
                <a:gd name="connsiteX14" fmla="*/ 1753173 w 3486330"/>
                <a:gd name="connsiteY14" fmla="*/ 3396342 h 3485721"/>
                <a:gd name="connsiteX15" fmla="*/ 1739422 w 3486330"/>
                <a:gd name="connsiteY15" fmla="*/ 1815050 h 3485721"/>
                <a:gd name="connsiteX0" fmla="*/ 1753173 w 3486330"/>
                <a:gd name="connsiteY0" fmla="*/ 1663796 h 3471971"/>
                <a:gd name="connsiteX1" fmla="*/ 1739422 w 3486330"/>
                <a:gd name="connsiteY1" fmla="*/ 13751 h 3471971"/>
                <a:gd name="connsiteX2" fmla="*/ 3471970 w 3486330"/>
                <a:gd name="connsiteY2" fmla="*/ 13752 h 3471971"/>
                <a:gd name="connsiteX3" fmla="*/ 3485721 w 3486330"/>
                <a:gd name="connsiteY3" fmla="*/ 3471970 h 3471971"/>
                <a:gd name="connsiteX4" fmla="*/ 20625 w 3486330"/>
                <a:gd name="connsiteY4" fmla="*/ 3471971 h 3471971"/>
                <a:gd name="connsiteX5" fmla="*/ 20625 w 3486330"/>
                <a:gd name="connsiteY5" fmla="*/ 3458220 h 3471971"/>
                <a:gd name="connsiteX6" fmla="*/ 20625 w 3486330"/>
                <a:gd name="connsiteY6" fmla="*/ 3451345 h 3471971"/>
                <a:gd name="connsiteX7" fmla="*/ 0 w 3486330"/>
                <a:gd name="connsiteY7" fmla="*/ 0 h 3471971"/>
                <a:gd name="connsiteX8" fmla="*/ 1663795 w 3486330"/>
                <a:gd name="connsiteY8" fmla="*/ 6876 h 3471971"/>
                <a:gd name="connsiteX9" fmla="*/ 1663795 w 3486330"/>
                <a:gd name="connsiteY9" fmla="*/ 639393 h 3471971"/>
                <a:gd name="connsiteX10" fmla="*/ 75627 w 3486330"/>
                <a:gd name="connsiteY10" fmla="*/ 639393 h 3471971"/>
                <a:gd name="connsiteX11" fmla="*/ 82502 w 3486330"/>
                <a:gd name="connsiteY11" fmla="*/ 1670671 h 3471971"/>
                <a:gd name="connsiteX12" fmla="*/ 3416968 w 3486330"/>
                <a:gd name="connsiteY12" fmla="*/ 1711922 h 3471971"/>
                <a:gd name="connsiteX13" fmla="*/ 3403219 w 3486330"/>
                <a:gd name="connsiteY13" fmla="*/ 3389467 h 3471971"/>
                <a:gd name="connsiteX14" fmla="*/ 1753173 w 3486330"/>
                <a:gd name="connsiteY14" fmla="*/ 3382592 h 3471971"/>
                <a:gd name="connsiteX15" fmla="*/ 1739422 w 3486330"/>
                <a:gd name="connsiteY15" fmla="*/ 1801300 h 3471971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82502 w 3486330"/>
                <a:gd name="connsiteY11" fmla="*/ 1677546 h 3478846"/>
                <a:gd name="connsiteX12" fmla="*/ 3416968 w 3486330"/>
                <a:gd name="connsiteY12" fmla="*/ 1718797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89377 w 3486330"/>
                <a:gd name="connsiteY11" fmla="*/ 1711922 h 3478846"/>
                <a:gd name="connsiteX12" fmla="*/ 3416968 w 3486330"/>
                <a:gd name="connsiteY12" fmla="*/ 1718797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97844 w 3486330"/>
                <a:gd name="connsiteY11" fmla="*/ 1771188 h 3478846"/>
                <a:gd name="connsiteX12" fmla="*/ 3416968 w 3486330"/>
                <a:gd name="connsiteY12" fmla="*/ 1718797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  <a:gd name="connsiteX0" fmla="*/ 1753173 w 3486330"/>
                <a:gd name="connsiteY0" fmla="*/ 1670671 h 3478846"/>
                <a:gd name="connsiteX1" fmla="*/ 1739422 w 3486330"/>
                <a:gd name="connsiteY1" fmla="*/ 20626 h 3478846"/>
                <a:gd name="connsiteX2" fmla="*/ 3471970 w 3486330"/>
                <a:gd name="connsiteY2" fmla="*/ 20627 h 3478846"/>
                <a:gd name="connsiteX3" fmla="*/ 3485721 w 3486330"/>
                <a:gd name="connsiteY3" fmla="*/ 3478845 h 3478846"/>
                <a:gd name="connsiteX4" fmla="*/ 20625 w 3486330"/>
                <a:gd name="connsiteY4" fmla="*/ 3478846 h 3478846"/>
                <a:gd name="connsiteX5" fmla="*/ 20625 w 3486330"/>
                <a:gd name="connsiteY5" fmla="*/ 3465095 h 3478846"/>
                <a:gd name="connsiteX6" fmla="*/ 20625 w 3486330"/>
                <a:gd name="connsiteY6" fmla="*/ 3458220 h 3478846"/>
                <a:gd name="connsiteX7" fmla="*/ 0 w 3486330"/>
                <a:gd name="connsiteY7" fmla="*/ 6875 h 3478846"/>
                <a:gd name="connsiteX8" fmla="*/ 1656920 w 3486330"/>
                <a:gd name="connsiteY8" fmla="*/ 0 h 3478846"/>
                <a:gd name="connsiteX9" fmla="*/ 1663795 w 3486330"/>
                <a:gd name="connsiteY9" fmla="*/ 646268 h 3478846"/>
                <a:gd name="connsiteX10" fmla="*/ 75627 w 3486330"/>
                <a:gd name="connsiteY10" fmla="*/ 646268 h 3478846"/>
                <a:gd name="connsiteX11" fmla="*/ 97844 w 3486330"/>
                <a:gd name="connsiteY11" fmla="*/ 1771188 h 3478846"/>
                <a:gd name="connsiteX12" fmla="*/ 3416968 w 3486330"/>
                <a:gd name="connsiteY12" fmla="*/ 1735731 h 3478846"/>
                <a:gd name="connsiteX13" fmla="*/ 3403219 w 3486330"/>
                <a:gd name="connsiteY13" fmla="*/ 3396342 h 3478846"/>
                <a:gd name="connsiteX14" fmla="*/ 1753173 w 3486330"/>
                <a:gd name="connsiteY14" fmla="*/ 3389467 h 3478846"/>
                <a:gd name="connsiteX15" fmla="*/ 1739422 w 3486330"/>
                <a:gd name="connsiteY15" fmla="*/ 1808175 h 34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86330" h="3478846">
                  <a:moveTo>
                    <a:pt x="1753173" y="1670671"/>
                  </a:moveTo>
                  <a:lnTo>
                    <a:pt x="1739422" y="20626"/>
                  </a:lnTo>
                  <a:lnTo>
                    <a:pt x="3471970" y="20627"/>
                  </a:lnTo>
                  <a:cubicBezTo>
                    <a:pt x="3467387" y="1166491"/>
                    <a:pt x="3490304" y="2332981"/>
                    <a:pt x="3485721" y="3478845"/>
                  </a:cubicBezTo>
                  <a:lnTo>
                    <a:pt x="20625" y="3478846"/>
                  </a:lnTo>
                  <a:lnTo>
                    <a:pt x="20625" y="3465095"/>
                  </a:lnTo>
                  <a:lnTo>
                    <a:pt x="20625" y="3458220"/>
                  </a:lnTo>
                  <a:lnTo>
                    <a:pt x="0" y="6875"/>
                  </a:lnTo>
                  <a:lnTo>
                    <a:pt x="1656920" y="0"/>
                  </a:lnTo>
                  <a:cubicBezTo>
                    <a:pt x="1659212" y="215423"/>
                    <a:pt x="1661503" y="430845"/>
                    <a:pt x="1663795" y="646268"/>
                  </a:cubicBezTo>
                  <a:lnTo>
                    <a:pt x="75627" y="646268"/>
                  </a:lnTo>
                  <a:cubicBezTo>
                    <a:pt x="77919" y="990027"/>
                    <a:pt x="95552" y="1427429"/>
                    <a:pt x="97844" y="1771188"/>
                  </a:cubicBezTo>
                  <a:lnTo>
                    <a:pt x="3416968" y="1735731"/>
                  </a:lnTo>
                  <a:lnTo>
                    <a:pt x="3403219" y="3396342"/>
                  </a:lnTo>
                  <a:lnTo>
                    <a:pt x="1753173" y="3389467"/>
                  </a:lnTo>
                  <a:lnTo>
                    <a:pt x="1739422" y="1808175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6A7F986-898C-428F-BACA-629C7EB9FB93}"/>
                    </a:ext>
                  </a:extLst>
                </p:cNvPr>
                <p:cNvSpPr txBox="1"/>
                <p:nvPr/>
              </p:nvSpPr>
              <p:spPr>
                <a:xfrm>
                  <a:off x="6123505" y="2511190"/>
                  <a:ext cx="1459828" cy="1210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ja-JP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</mc:Choice>
          <mc:Fallback xmlns="">
            <p:sp>
              <p:nvSpPr>
                <p:cNvPr id="8" name="テキスト ボックス 7">
                  <a:extLst>
                    <a:ext uri="{FF2B5EF4-FFF2-40B4-BE49-F238E27FC236}">
                      <a16:creationId xmlns:a16="http://schemas.microsoft.com/office/drawing/2014/main" id="{06A7F986-898C-428F-BACA-629C7EB9F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05" y="2511190"/>
                  <a:ext cx="1459828" cy="1210885"/>
                </a:xfrm>
                <a:prstGeom prst="rect">
                  <a:avLst/>
                </a:prstGeom>
                <a:blipFill>
                  <a:blip r:embed="rId4"/>
                  <a:stretch>
                    <a:fillRect t="-10526" r="-16304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D1460E9-6912-48CD-B668-DD84B484D02C}"/>
              </a:ext>
            </a:extLst>
          </p:cNvPr>
          <p:cNvGrpSpPr/>
          <p:nvPr/>
        </p:nvGrpSpPr>
        <p:grpSpPr>
          <a:xfrm>
            <a:off x="6328133" y="3847301"/>
            <a:ext cx="2614699" cy="2614699"/>
            <a:chOff x="2667000" y="0"/>
            <a:chExt cx="6858000" cy="6858000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E5877E41-FB58-4443-934C-BE8ACAB7C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6B46A4F6-CB81-4FE9-AAC5-0BCCF479F221}"/>
                    </a:ext>
                  </a:extLst>
                </p:cNvPr>
                <p:cNvSpPr txBox="1"/>
                <p:nvPr/>
              </p:nvSpPr>
              <p:spPr>
                <a:xfrm>
                  <a:off x="7138312" y="4906487"/>
                  <a:ext cx="1484843" cy="1210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ja-JP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</m:oMath>
                  </a14:m>
                  <a:r>
                    <a:rPr kumimoji="1" lang="en-US" altLang="ja-JP" sz="24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</mc:Choice>
          <mc:Fallback xmlns=""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6B46A4F6-CB81-4FE9-AAC5-0BCCF479F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312" y="4906487"/>
                  <a:ext cx="1484843" cy="1210885"/>
                </a:xfrm>
                <a:prstGeom prst="rect">
                  <a:avLst/>
                </a:prstGeom>
                <a:blipFill>
                  <a:blip r:embed="rId6"/>
                  <a:stretch>
                    <a:fillRect t="-10526" r="-15054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フリーフォーム: 図形 11">
              <a:extLst>
                <a:ext uri="{FF2B5EF4-FFF2-40B4-BE49-F238E27FC236}">
                  <a16:creationId xmlns:a16="http://schemas.microsoft.com/office/drawing/2014/main" id="{DF5E0623-B23C-477E-8BDF-D5BD4D2D35B6}"/>
                </a:ext>
              </a:extLst>
            </p:cNvPr>
            <p:cNvSpPr/>
            <p:nvPr/>
          </p:nvSpPr>
          <p:spPr>
            <a:xfrm>
              <a:off x="5424523" y="1182532"/>
              <a:ext cx="2158809" cy="3829480"/>
            </a:xfrm>
            <a:custGeom>
              <a:avLst/>
              <a:gdLst>
                <a:gd name="connsiteX0" fmla="*/ 660018 w 2158809"/>
                <a:gd name="connsiteY0" fmla="*/ 2509444 h 3829480"/>
                <a:gd name="connsiteX1" fmla="*/ 1876927 w 2158809"/>
                <a:gd name="connsiteY1" fmla="*/ 3829480 h 3829480"/>
                <a:gd name="connsiteX2" fmla="*/ 226882 w 2158809"/>
                <a:gd name="connsiteY2" fmla="*/ 3808854 h 3829480"/>
                <a:gd name="connsiteX3" fmla="*/ 254382 w 2158809"/>
                <a:gd name="connsiteY3" fmla="*/ 2103808 h 3829480"/>
                <a:gd name="connsiteX4" fmla="*/ 0 w 2158809"/>
                <a:gd name="connsiteY4" fmla="*/ 1457540 h 3829480"/>
                <a:gd name="connsiteX5" fmla="*/ 412512 w 2158809"/>
                <a:gd name="connsiteY5" fmla="*/ 955651 h 3829480"/>
                <a:gd name="connsiteX6" fmla="*/ 385011 w 2158809"/>
                <a:gd name="connsiteY6" fmla="*/ 55002 h 3829480"/>
                <a:gd name="connsiteX7" fmla="*/ 385011 w 2158809"/>
                <a:gd name="connsiteY7" fmla="*/ 27501 h 3829480"/>
                <a:gd name="connsiteX8" fmla="*/ 790647 w 2158809"/>
                <a:gd name="connsiteY8" fmla="*/ 0 h 3829480"/>
                <a:gd name="connsiteX9" fmla="*/ 935026 w 2158809"/>
                <a:gd name="connsiteY9" fmla="*/ 914400 h 3829480"/>
                <a:gd name="connsiteX10" fmla="*/ 1271910 w 2158809"/>
                <a:gd name="connsiteY10" fmla="*/ 990027 h 3829480"/>
                <a:gd name="connsiteX11" fmla="*/ 1326912 w 2158809"/>
                <a:gd name="connsiteY11" fmla="*/ 2894454 h 3829480"/>
                <a:gd name="connsiteX12" fmla="*/ 2158809 w 2158809"/>
                <a:gd name="connsiteY12" fmla="*/ 2887579 h 3829480"/>
                <a:gd name="connsiteX13" fmla="*/ 1945679 w 2158809"/>
                <a:gd name="connsiteY13" fmla="*/ 3801979 h 382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8809" h="3829480">
                  <a:moveTo>
                    <a:pt x="660018" y="2509444"/>
                  </a:moveTo>
                  <a:lnTo>
                    <a:pt x="1876927" y="3829480"/>
                  </a:lnTo>
                  <a:lnTo>
                    <a:pt x="226882" y="3808854"/>
                  </a:lnTo>
                  <a:lnTo>
                    <a:pt x="254382" y="2103808"/>
                  </a:lnTo>
                  <a:lnTo>
                    <a:pt x="0" y="1457540"/>
                  </a:lnTo>
                  <a:lnTo>
                    <a:pt x="412512" y="955651"/>
                  </a:lnTo>
                  <a:lnTo>
                    <a:pt x="385011" y="55002"/>
                  </a:lnTo>
                  <a:lnTo>
                    <a:pt x="385011" y="27501"/>
                  </a:lnTo>
                  <a:lnTo>
                    <a:pt x="790647" y="0"/>
                  </a:lnTo>
                  <a:lnTo>
                    <a:pt x="935026" y="914400"/>
                  </a:lnTo>
                  <a:lnTo>
                    <a:pt x="1271910" y="990027"/>
                  </a:lnTo>
                  <a:lnTo>
                    <a:pt x="1326912" y="2894454"/>
                  </a:lnTo>
                  <a:lnTo>
                    <a:pt x="2158809" y="2887579"/>
                  </a:lnTo>
                  <a:lnTo>
                    <a:pt x="1945679" y="3801979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791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4CAA6E-9823-47BE-9ED0-0CD7627B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</a:t>
            </a:r>
            <a:r>
              <a:rPr kumimoji="1" lang="en-US" altLang="ja-JP" dirty="0"/>
              <a:t>Sim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3B67A4-AAA7-4A98-A3C9-E0DA6C4FC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Gyro</a:t>
            </a:r>
            <a:r>
              <a:rPr kumimoji="1" lang="ja-JP" altLang="en-US" dirty="0"/>
              <a:t>：誤差が蓄積した</a:t>
            </a:r>
            <a:endParaRPr kumimoji="1" lang="en-US" altLang="ja-JP" dirty="0"/>
          </a:p>
          <a:p>
            <a:r>
              <a:rPr kumimoji="1" lang="en-US" altLang="ja-JP" dirty="0"/>
              <a:t>DNN</a:t>
            </a:r>
            <a:r>
              <a:rPr kumimoji="1" lang="ja-JP" altLang="en-US" dirty="0"/>
              <a:t>：局所的に誤差が大きい推論があった</a:t>
            </a:r>
            <a:endParaRPr kumimoji="1" lang="en-US" altLang="ja-JP" dirty="0"/>
          </a:p>
          <a:p>
            <a:r>
              <a:rPr kumimoji="1" lang="en-US" altLang="ja-JP" dirty="0" err="1"/>
              <a:t>Gyro+DNN</a:t>
            </a:r>
            <a:r>
              <a:rPr kumimoji="1" lang="en-US" altLang="ja-JP" dirty="0"/>
              <a:t> (ours)</a:t>
            </a:r>
            <a:r>
              <a:rPr kumimoji="1" lang="ja-JP" altLang="en-US" dirty="0"/>
              <a:t>：誤差が大きい推論の観測を閾値で回避した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FAE1C86-D5D0-4F02-9E71-F06D0A0C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4289413"/>
            <a:ext cx="8750808" cy="21725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D46DA12-1989-44EE-B527-8225B722B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2043627"/>
            <a:ext cx="8750808" cy="21369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D7F48494-CE00-4714-8833-F4A33DA9A1DE}"/>
                  </a:ext>
                </a:extLst>
              </p:cNvPr>
              <p:cNvSpPr/>
              <p:nvPr/>
            </p:nvSpPr>
            <p:spPr>
              <a:xfrm>
                <a:off x="878996" y="3798336"/>
                <a:ext cx="2583458" cy="546410"/>
              </a:xfrm>
              <a:prstGeom prst="wedgeRoundRectCallout">
                <a:avLst>
                  <a:gd name="adj1" fmla="val -35858"/>
                  <a:gd name="adj2" fmla="val 68718"/>
                  <a:gd name="adj3" fmla="val 1666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kumimoji="1" lang="en-US" altLang="ja-JP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kumimoji="1" lang="en-US" altLang="ja-JP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kumimoji="1" lang="ja-JP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ja-JP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kumimoji="1" lang="en-US" altLang="ja-JP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kumimoji="1" lang="ja-JP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ja-JP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ad>
                        <m:radPr>
                          <m:degHide m:val="on"/>
                          <m:ctrlPr>
                            <a:rPr kumimoji="1" lang="en-US" altLang="ja-JP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brk m:alnAt="7"/>
                                </m:rPr>
                                <a:rPr kumimoji="1" lang="ja-JP" alt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kumimoji="1" lang="en-US" altLang="ja-JP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kumimoji="1" lang="en-US" altLang="ja-JP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kumimoji="1" lang="en-US" altLang="ja-JP" sz="1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吹き出し: 角を丸めた四角形 5">
                <a:extLst>
                  <a:ext uri="{FF2B5EF4-FFF2-40B4-BE49-F238E27FC236}">
                    <a16:creationId xmlns:a16="http://schemas.microsoft.com/office/drawing/2014/main" id="{D7F48494-CE00-4714-8833-F4A33DA9A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96" y="3798336"/>
                <a:ext cx="2583458" cy="546410"/>
              </a:xfrm>
              <a:prstGeom prst="wedgeRoundRectCallout">
                <a:avLst>
                  <a:gd name="adj1" fmla="val -35858"/>
                  <a:gd name="adj2" fmla="val 6871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  <a:prstDash val="solid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319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7C87A-1CF4-4DDB-8AE7-66788A0D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1CCB6D-02C8-4A44-8301-F3E5BEBCC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尾崎 亮太（おざき りょうた）</a:t>
            </a:r>
          </a:p>
          <a:p>
            <a:r>
              <a:rPr kumimoji="1" lang="ja-JP" altLang="en-US" dirty="0"/>
              <a:t>出身　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趣味：サッカー</a:t>
            </a:r>
          </a:p>
          <a:p>
            <a:r>
              <a:rPr kumimoji="1" lang="ja-JP" altLang="en-US" dirty="0"/>
              <a:t>研究分野：</a:t>
            </a:r>
            <a:r>
              <a:rPr kumimoji="1" lang="zh-TW" altLang="en-US" dirty="0"/>
              <a:t>自律移動技術</a:t>
            </a:r>
            <a:br>
              <a:rPr kumimoji="1" lang="en-US" altLang="zh-TW" dirty="0"/>
            </a:br>
            <a:br>
              <a:rPr kumimoji="1" lang="en-US" altLang="zh-TW" dirty="0"/>
            </a:br>
            <a:br>
              <a:rPr kumimoji="1" lang="en-US" altLang="zh-TW" dirty="0"/>
            </a:br>
            <a:endParaRPr kumimoji="1" lang="en-US" altLang="zh-TW" dirty="0"/>
          </a:p>
          <a:p>
            <a:pPr lvl="1"/>
            <a:r>
              <a:rPr kumimoji="1" lang="ja-JP" altLang="en-US" dirty="0"/>
              <a:t>カルマンフィルタ、</a:t>
            </a:r>
            <a:r>
              <a:rPr kumimoji="1" lang="en-US" altLang="ja-JP" dirty="0"/>
              <a:t>SLAM</a:t>
            </a:r>
            <a:r>
              <a:rPr kumimoji="1" lang="ja-JP" altLang="en-US" dirty="0"/>
              <a:t>、</a:t>
            </a:r>
            <a:r>
              <a:rPr kumimoji="1" lang="en-US" altLang="ja-JP" dirty="0"/>
              <a:t>Deep Learning</a:t>
            </a:r>
            <a:r>
              <a:rPr kumimoji="1" lang="ja-JP" altLang="en-US" dirty="0"/>
              <a:t>、、、</a:t>
            </a:r>
          </a:p>
          <a:p>
            <a:pPr lvl="1"/>
            <a:r>
              <a:rPr kumimoji="1" lang="en-US" altLang="ja-JP" dirty="0"/>
              <a:t>IMU</a:t>
            </a:r>
            <a:r>
              <a:rPr kumimoji="1" lang="ja-JP" altLang="en-US" dirty="0"/>
              <a:t>、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、カメラ、ホイールエンコーダ、</a:t>
            </a:r>
            <a:r>
              <a:rPr kumimoji="1" lang="en-US" altLang="ja-JP" dirty="0"/>
              <a:t>(GNSS)</a:t>
            </a:r>
            <a:r>
              <a:rPr kumimoji="1" lang="ja-JP" altLang="en-US" dirty="0"/>
              <a:t>、、、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C++</a:t>
            </a:r>
            <a:r>
              <a:rPr kumimoji="1" lang="ja-JP" altLang="en-US" dirty="0"/>
              <a:t>、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、</a:t>
            </a:r>
            <a:r>
              <a:rPr kumimoji="1" lang="en-US" altLang="ja-JP" dirty="0"/>
              <a:t>ROS</a:t>
            </a:r>
            <a:r>
              <a:rPr kumimoji="1" lang="ja-JP" altLang="en-US" dirty="0"/>
              <a:t>、</a:t>
            </a:r>
            <a:r>
              <a:rPr kumimoji="1" lang="en-US" altLang="ja-JP" dirty="0"/>
              <a:t>Docker</a:t>
            </a:r>
            <a:r>
              <a:rPr kumimoji="1" lang="ja-JP" altLang="en-US" dirty="0"/>
              <a:t>、</a:t>
            </a:r>
            <a:r>
              <a:rPr kumimoji="1" lang="en-US" altLang="ja-JP" dirty="0" err="1"/>
              <a:t>PyTorch</a:t>
            </a:r>
            <a:r>
              <a:rPr kumimoji="1" lang="ja-JP" altLang="en-US" dirty="0"/>
              <a:t>、、、</a:t>
            </a:r>
            <a:endParaRPr kumimoji="1" lang="en-US" altLang="ja-JP" dirty="0"/>
          </a:p>
          <a:p>
            <a:r>
              <a:rPr kumimoji="1" lang="ja-JP" altLang="en-US" dirty="0"/>
              <a:t>配属から</a:t>
            </a:r>
            <a:r>
              <a:rPr kumimoji="1" lang="en-US" altLang="ja-JP" dirty="0"/>
              <a:t>2</a:t>
            </a:r>
            <a:r>
              <a:rPr kumimoji="1" lang="ja-JP" altLang="en-US" dirty="0"/>
              <a:t>ヶ月間経過時点の所感</a:t>
            </a:r>
          </a:p>
          <a:p>
            <a:pPr lvl="1"/>
            <a:r>
              <a:rPr kumimoji="1" lang="ja-JP" altLang="en-US" dirty="0"/>
              <a:t>どのプロジェクトもおもしろそう</a:t>
            </a:r>
          </a:p>
          <a:p>
            <a:pPr lvl="1"/>
            <a:r>
              <a:rPr kumimoji="1" lang="ja-JP" altLang="en-US" dirty="0"/>
              <a:t>予想以上にハードの課題多い</a:t>
            </a:r>
          </a:p>
          <a:p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0A2A803-054F-4D3B-9113-2B019F1E0088}"/>
              </a:ext>
            </a:extLst>
          </p:cNvPr>
          <p:cNvGrpSpPr/>
          <p:nvPr/>
        </p:nvGrpSpPr>
        <p:grpSpPr>
          <a:xfrm>
            <a:off x="393700" y="1549400"/>
            <a:ext cx="8549132" cy="936368"/>
            <a:chOff x="189000" y="1814974"/>
            <a:chExt cx="6480000" cy="109765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5C3BCF86-060D-4320-B7E8-8E686F926F96}"/>
                </a:ext>
              </a:extLst>
            </p:cNvPr>
            <p:cNvGrpSpPr/>
            <p:nvPr/>
          </p:nvGrpSpPr>
          <p:grpSpPr>
            <a:xfrm>
              <a:off x="189000" y="1814974"/>
              <a:ext cx="6480000" cy="360000"/>
              <a:chOff x="0" y="2391750"/>
              <a:chExt cx="8989549" cy="360000"/>
            </a:xfrm>
          </p:grpSpPr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8561D3A7-EB7F-4F2C-889A-8EE1AA843E6F}"/>
                  </a:ext>
                </a:extLst>
              </p:cNvPr>
              <p:cNvSpPr/>
              <p:nvPr/>
            </p:nvSpPr>
            <p:spPr>
              <a:xfrm>
                <a:off x="2520000" y="2391750"/>
                <a:ext cx="4860000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4AA8DED1-0EF5-4312-BB74-8FCF3E6078CF}"/>
                  </a:ext>
                </a:extLst>
              </p:cNvPr>
              <p:cNvSpPr/>
              <p:nvPr/>
            </p:nvSpPr>
            <p:spPr>
              <a:xfrm>
                <a:off x="0" y="2391750"/>
                <a:ext cx="2520000" cy="36000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大阪</a:t>
                </a:r>
              </a:p>
            </p:txBody>
          </p:sp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D8D05D72-3672-4EB9-8C6C-ECA81CC9FC73}"/>
                  </a:ext>
                </a:extLst>
              </p:cNvPr>
              <p:cNvSpPr/>
              <p:nvPr/>
            </p:nvSpPr>
            <p:spPr>
              <a:xfrm>
                <a:off x="7380001" y="2391750"/>
                <a:ext cx="180001" cy="360000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1BA7DC3F-3580-4DBC-8C1C-FBDD67FBEFC9}"/>
                  </a:ext>
                </a:extLst>
              </p:cNvPr>
              <p:cNvSpPr/>
              <p:nvPr/>
            </p:nvSpPr>
            <p:spPr>
              <a:xfrm>
                <a:off x="7554774" y="2391750"/>
                <a:ext cx="1080000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7E7971BF-C7BA-464B-84E2-5442F5F43F04}"/>
                  </a:ext>
                </a:extLst>
              </p:cNvPr>
              <p:cNvSpPr/>
              <p:nvPr/>
            </p:nvSpPr>
            <p:spPr>
              <a:xfrm>
                <a:off x="8634774" y="2391750"/>
                <a:ext cx="180000" cy="3600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873F7840-1131-4562-9BEE-FF60601E67C4}"/>
                  </a:ext>
                </a:extLst>
              </p:cNvPr>
              <p:cNvSpPr/>
              <p:nvPr/>
            </p:nvSpPr>
            <p:spPr>
              <a:xfrm>
                <a:off x="8809548" y="2391750"/>
                <a:ext cx="180001" cy="360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" name="コネクタ: カギ線 5">
              <a:extLst>
                <a:ext uri="{FF2B5EF4-FFF2-40B4-BE49-F238E27FC236}">
                  <a16:creationId xmlns:a16="http://schemas.microsoft.com/office/drawing/2014/main" id="{99DFC208-2E15-4273-8D5C-CF97896B121C}"/>
                </a:ext>
              </a:extLst>
            </p:cNvPr>
            <p:cNvCxnSpPr>
              <a:cxnSpLocks/>
              <a:stCxn id="14" idx="2"/>
              <a:endCxn id="7" idx="3"/>
            </p:cNvCxnSpPr>
            <p:nvPr/>
          </p:nvCxnSpPr>
          <p:spPr>
            <a:xfrm rot="5400000">
              <a:off x="5363711" y="2179970"/>
              <a:ext cx="214940" cy="20494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C66A1D2-E081-48C5-975C-B7290AB89A04}"/>
                </a:ext>
              </a:extLst>
            </p:cNvPr>
            <p:cNvSpPr txBox="1"/>
            <p:nvPr/>
          </p:nvSpPr>
          <p:spPr>
            <a:xfrm>
              <a:off x="3822019" y="2174973"/>
              <a:ext cx="1546687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カルフォルニア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63434B0-475C-46FB-BA1D-D9464243903E}"/>
                </a:ext>
              </a:extLst>
            </p:cNvPr>
            <p:cNvSpPr txBox="1"/>
            <p:nvPr/>
          </p:nvSpPr>
          <p:spPr>
            <a:xfrm>
              <a:off x="5634759" y="2174972"/>
              <a:ext cx="577522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石川</a:t>
              </a:r>
            </a:p>
          </p:txBody>
        </p:sp>
        <p:cxnSp>
          <p:nvCxnSpPr>
            <p:cNvPr id="9" name="コネクタ: カギ線 8">
              <a:extLst>
                <a:ext uri="{FF2B5EF4-FFF2-40B4-BE49-F238E27FC236}">
                  <a16:creationId xmlns:a16="http://schemas.microsoft.com/office/drawing/2014/main" id="{4275906C-A32C-4CC4-9962-7707E3AD48B0}"/>
                </a:ext>
              </a:extLst>
            </p:cNvPr>
            <p:cNvCxnSpPr>
              <a:cxnSpLocks/>
              <a:stCxn id="16" idx="2"/>
              <a:endCxn id="8" idx="3"/>
            </p:cNvCxnSpPr>
            <p:nvPr/>
          </p:nvCxnSpPr>
          <p:spPr>
            <a:xfrm rot="5400000">
              <a:off x="6237742" y="2149513"/>
              <a:ext cx="214939" cy="26586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9488C597-6C0F-4BAA-BB95-234D251425BC}"/>
                </a:ext>
              </a:extLst>
            </p:cNvPr>
            <p:cNvSpPr txBox="1"/>
            <p:nvPr/>
          </p:nvSpPr>
          <p:spPr>
            <a:xfrm>
              <a:off x="5433774" y="2482749"/>
              <a:ext cx="778504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神奈川</a:t>
              </a:r>
            </a:p>
          </p:txBody>
        </p:sp>
        <p:cxnSp>
          <p:nvCxnSpPr>
            <p:cNvPr id="11" name="コネクタ: カギ線 10">
              <a:extLst>
                <a:ext uri="{FF2B5EF4-FFF2-40B4-BE49-F238E27FC236}">
                  <a16:creationId xmlns:a16="http://schemas.microsoft.com/office/drawing/2014/main" id="{76FFB521-6679-4FFD-AF2D-F925280E2D61}"/>
                </a:ext>
              </a:extLst>
            </p:cNvPr>
            <p:cNvCxnSpPr>
              <a:cxnSpLocks/>
              <a:stCxn id="17" idx="2"/>
              <a:endCxn id="10" idx="3"/>
            </p:cNvCxnSpPr>
            <p:nvPr/>
          </p:nvCxnSpPr>
          <p:spPr>
            <a:xfrm rot="5400000">
              <a:off x="6146844" y="2240409"/>
              <a:ext cx="522717" cy="39184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6C59518-8B06-4BB4-9085-370E18852C03}"/>
              </a:ext>
            </a:extLst>
          </p:cNvPr>
          <p:cNvGrpSpPr/>
          <p:nvPr/>
        </p:nvGrpSpPr>
        <p:grpSpPr>
          <a:xfrm>
            <a:off x="463550" y="3005848"/>
            <a:ext cx="8488426" cy="1104317"/>
            <a:chOff x="155850" y="572061"/>
            <a:chExt cx="8832300" cy="1300513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66AE17AE-4E7E-4ACE-9133-C1457C2B0DBA}"/>
                </a:ext>
              </a:extLst>
            </p:cNvPr>
            <p:cNvGrpSpPr/>
            <p:nvPr/>
          </p:nvGrpSpPr>
          <p:grpSpPr>
            <a:xfrm>
              <a:off x="155850" y="974850"/>
              <a:ext cx="8832300" cy="897724"/>
              <a:chOff x="2976664" y="2182463"/>
              <a:chExt cx="4830148" cy="778575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137A2DBD-3425-42F1-9416-ECC04A808FF1}"/>
                  </a:ext>
                </a:extLst>
              </p:cNvPr>
              <p:cNvSpPr/>
              <p:nvPr/>
            </p:nvSpPr>
            <p:spPr>
              <a:xfrm>
                <a:off x="2976664" y="2182463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自己位置／姿勢推定</a:t>
                </a:r>
                <a:endPara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78C1F3F-E0D8-4845-AB50-1D200F433B45}"/>
                  </a:ext>
                </a:extLst>
              </p:cNvPr>
              <p:cNvSpPr/>
              <p:nvPr/>
            </p:nvSpPr>
            <p:spPr>
              <a:xfrm>
                <a:off x="2976664" y="2625050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環境認識</a:t>
                </a:r>
              </a:p>
            </p:txBody>
          </p: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0F6A795B-C966-49AD-8B30-35E9F1A9C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96621" y="2350457"/>
                <a:ext cx="14257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3A869112-402C-484F-98CB-AB095E7A1B6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4396621" y="2793044"/>
                <a:ext cx="14257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D62A96C8-1791-467F-A504-81BF499E3B21}"/>
                  </a:ext>
                </a:extLst>
              </p:cNvPr>
              <p:cNvSpPr/>
              <p:nvPr/>
            </p:nvSpPr>
            <p:spPr>
              <a:xfrm>
                <a:off x="4681760" y="2403756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経路計画</a:t>
                </a:r>
              </a:p>
            </p:txBody>
          </p: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8C365D98-1BD2-4D91-BE90-F0B75F537C78}"/>
                  </a:ext>
                </a:extLst>
              </p:cNvPr>
              <p:cNvCxnSpPr>
                <a:cxnSpLocks/>
                <a:endCxn id="25" idx="1"/>
              </p:cNvCxnSpPr>
              <p:nvPr/>
            </p:nvCxnSpPr>
            <p:spPr>
              <a:xfrm>
                <a:off x="4539191" y="2571750"/>
                <a:ext cx="142569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id="{64B7B99A-5664-4C9A-B1E3-9F97444DC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9191" y="2350457"/>
                <a:ext cx="0" cy="442587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正方形/長方形 27">
                <a:extLst>
                  <a:ext uri="{FF2B5EF4-FFF2-40B4-BE49-F238E27FC236}">
                    <a16:creationId xmlns:a16="http://schemas.microsoft.com/office/drawing/2014/main" id="{E843379D-1630-4462-8A05-A58247DDCD1D}"/>
                  </a:ext>
                </a:extLst>
              </p:cNvPr>
              <p:cNvSpPr/>
              <p:nvPr/>
            </p:nvSpPr>
            <p:spPr>
              <a:xfrm>
                <a:off x="6386855" y="2403756"/>
                <a:ext cx="1419957" cy="335988"/>
              </a:xfrm>
              <a:prstGeom prst="rect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buClrTx/>
                  <a:defRPr/>
                </a:pP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経路追従</a:t>
                </a:r>
              </a:p>
            </p:txBody>
          </p: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7F932C9C-5221-4DB0-B897-10BA28A17F99}"/>
                  </a:ext>
                </a:extLst>
              </p:cNvPr>
              <p:cNvCxnSpPr>
                <a:cxnSpLocks/>
                <a:stCxn id="25" idx="3"/>
                <a:endCxn id="28" idx="1"/>
              </p:cNvCxnSpPr>
              <p:nvPr/>
            </p:nvCxnSpPr>
            <p:spPr>
              <a:xfrm>
                <a:off x="6101717" y="2571750"/>
                <a:ext cx="285138" cy="0"/>
              </a:xfrm>
              <a:prstGeom prst="line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矢印: 左 19">
              <a:extLst>
                <a:ext uri="{FF2B5EF4-FFF2-40B4-BE49-F238E27FC236}">
                  <a16:creationId xmlns:a16="http://schemas.microsoft.com/office/drawing/2014/main" id="{B103E056-2FDC-4020-B26D-ECBE9FA54FFD}"/>
                </a:ext>
              </a:extLst>
            </p:cNvPr>
            <p:cNvSpPr/>
            <p:nvPr/>
          </p:nvSpPr>
          <p:spPr>
            <a:xfrm rot="20542777">
              <a:off x="2498947" y="572061"/>
              <a:ext cx="1357928" cy="591118"/>
            </a:xfrm>
            <a:prstGeom prst="leftArrow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800" dirty="0">
                  <a:solidFill>
                    <a:schemeClr val="tx1"/>
                  </a:solidFill>
                </a:rPr>
                <a:t>特に注力</a:t>
              </a:r>
            </a:p>
          </p:txBody>
        </p:sp>
      </p:grpSp>
      <p:pic>
        <p:nvPicPr>
          <p:cNvPr id="30" name="図 29">
            <a:extLst>
              <a:ext uri="{FF2B5EF4-FFF2-40B4-BE49-F238E27FC236}">
                <a16:creationId xmlns:a16="http://schemas.microsoft.com/office/drawing/2014/main" id="{68FCB1C9-AE6F-43C6-9E7A-9FA55D32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240" y="4192715"/>
            <a:ext cx="1127172" cy="226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603E91F-CED5-48C4-A947-1728655C9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25" y="4192715"/>
            <a:ext cx="986230" cy="226928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79340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2E8E34-113F-4F86-9BE9-7730F74C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実験｜</a:t>
            </a:r>
            <a:r>
              <a:rPr kumimoji="1" lang="en-US" altLang="ja-JP" dirty="0"/>
              <a:t>Real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2E4CE8-8524-49A3-9C67-D3D631B10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屋内：真値＝モーションキャプチャ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屋外：真値＝</a:t>
            </a:r>
            <a:r>
              <a:rPr kumimoji="1" lang="en-US" altLang="ja-JP" dirty="0"/>
              <a:t>0 deg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 algn="r">
              <a:buNone/>
            </a:pPr>
            <a:r>
              <a:rPr kumimoji="1" lang="en-US" altLang="zh-TW" dirty="0">
                <a:hlinkClick r:id="rId2"/>
              </a:rPr>
              <a:t>&gt;&gt;</a:t>
            </a:r>
            <a:r>
              <a:rPr kumimoji="1" lang="zh-TW" altLang="en-US" dirty="0">
                <a:hlinkClick r:id="rId2"/>
              </a:rPr>
              <a:t>動画</a:t>
            </a:r>
            <a:endParaRPr kumimoji="1" lang="ja-JP" altLang="en-US" dirty="0"/>
          </a:p>
        </p:txBody>
      </p:sp>
      <p:pic>
        <p:nvPicPr>
          <p:cNvPr id="27" name="図 26" descr="ダイアグラム&#10;&#10;低い精度で自動的に生成された説明">
            <a:extLst>
              <a:ext uri="{FF2B5EF4-FFF2-40B4-BE49-F238E27FC236}">
                <a16:creationId xmlns:a16="http://schemas.microsoft.com/office/drawing/2014/main" id="{FEC5370F-FD27-4E3A-93B1-63243CF7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622" y="3532412"/>
            <a:ext cx="2510209" cy="2507977"/>
          </a:xfrm>
          <a:prstGeom prst="rect">
            <a:avLst/>
          </a:prstGeom>
          <a:ln w="76200">
            <a:noFill/>
          </a:ln>
        </p:spPr>
      </p:pic>
      <p:graphicFrame>
        <p:nvGraphicFramePr>
          <p:cNvPr id="28" name="表 6">
            <a:extLst>
              <a:ext uri="{FF2B5EF4-FFF2-40B4-BE49-F238E27FC236}">
                <a16:creationId xmlns:a16="http://schemas.microsoft.com/office/drawing/2014/main" id="{47A87FB8-B357-4869-B0C7-C1771327F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81373"/>
              </p:ext>
            </p:extLst>
          </p:nvPr>
        </p:nvGraphicFramePr>
        <p:xfrm>
          <a:off x="198027" y="4978640"/>
          <a:ext cx="45581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05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59724806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600394862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Real</a:t>
                      </a:r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環境（屋外）における</a:t>
                      </a:r>
                      <a:endParaRPr kumimoji="1" lang="en-US" altLang="ja-JP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  <a:p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最終地点での誤差</a:t>
                      </a:r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 [deg]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Test env.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76528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>
                          <a:solidFill>
                            <a:schemeClr val="tx1"/>
                          </a:solidFill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+5.3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-5.0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Gyro+StochasticDNN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+0.6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+1.9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743431"/>
                  </a:ext>
                </a:extLst>
              </a:tr>
            </a:tbl>
          </a:graphicData>
        </a:graphic>
      </p:graphicFrame>
      <p:pic>
        <p:nvPicPr>
          <p:cNvPr id="29" name="図 28">
            <a:extLst>
              <a:ext uri="{FF2B5EF4-FFF2-40B4-BE49-F238E27FC236}">
                <a16:creationId xmlns:a16="http://schemas.microsoft.com/office/drawing/2014/main" id="{9F36AA1B-EEAA-4F9D-A12C-B32EEC41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301" y="611698"/>
            <a:ext cx="2510209" cy="2499103"/>
          </a:xfrm>
          <a:prstGeom prst="rect">
            <a:avLst/>
          </a:prstGeom>
          <a:ln>
            <a:noFill/>
          </a:ln>
        </p:spPr>
      </p:pic>
      <p:graphicFrame>
        <p:nvGraphicFramePr>
          <p:cNvPr id="30" name="表 6">
            <a:extLst>
              <a:ext uri="{FF2B5EF4-FFF2-40B4-BE49-F238E27FC236}">
                <a16:creationId xmlns:a16="http://schemas.microsoft.com/office/drawing/2014/main" id="{93B8B549-BF07-4BEE-9B2A-127A4D164B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326472"/>
              </p:ext>
            </p:extLst>
          </p:nvPr>
        </p:nvGraphicFramePr>
        <p:xfrm>
          <a:off x="198027" y="1095960"/>
          <a:ext cx="455816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1056">
                  <a:extLst>
                    <a:ext uri="{9D8B030D-6E8A-4147-A177-3AD203B41FA5}">
                      <a16:colId xmlns:a16="http://schemas.microsoft.com/office/drawing/2014/main" val="1078712732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597248063"/>
                    </a:ext>
                  </a:extLst>
                </a:gridCol>
                <a:gridCol w="748552">
                  <a:extLst>
                    <a:ext uri="{9D8B030D-6E8A-4147-A177-3AD203B41FA5}">
                      <a16:colId xmlns:a16="http://schemas.microsoft.com/office/drawing/2014/main" val="3600394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平均絶対誤差 </a:t>
                      </a:r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[deg]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</a:rPr>
                        <a:t>Roll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0070C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u="none" baseline="0" dirty="0">
                          <a:solidFill>
                            <a:schemeClr val="tx1"/>
                          </a:solidFill>
                          <a:uFill>
                            <a:solidFill>
                              <a:srgbClr val="FFC000"/>
                            </a:solidFill>
                          </a:uFill>
                        </a:rPr>
                        <a:t>Pitch</a:t>
                      </a:r>
                      <a:endParaRPr kumimoji="1" lang="ja-JP" altLang="en-US" sz="1800" b="0" u="none" baseline="0" dirty="0">
                        <a:solidFill>
                          <a:schemeClr val="tx1"/>
                        </a:solidFill>
                        <a:uFill>
                          <a:solidFill>
                            <a:srgbClr val="FFC000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60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>
                          <a:solidFill>
                            <a:schemeClr val="tx1"/>
                          </a:solidFill>
                        </a:rPr>
                        <a:t>Gyro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6.0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5.1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72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dirty="0" err="1">
                          <a:solidFill>
                            <a:schemeClr val="tx1"/>
                          </a:solidFill>
                        </a:rPr>
                        <a:t>Gyro+Acc</a:t>
                      </a:r>
                      <a:endParaRPr kumimoji="1" lang="en-US" altLang="ja-JP" sz="1800" b="0" i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1.6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69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LeGO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-LOAM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89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Gyro+DeterministicDNN</a:t>
                      </a:r>
                      <a:endParaRPr kumimoji="1" lang="en-US" altLang="ja-JP" sz="1800" b="0" i="1" u="none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2.7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136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800" b="0" i="1" u="none" baseline="0" dirty="0" err="1">
                          <a:solidFill>
                            <a:schemeClr val="tx1"/>
                          </a:solidFill>
                        </a:rPr>
                        <a:t>Gyro+StochasticDNN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kumimoji="1" lang="en-US" altLang="ja-JP" sz="1800" b="0" i="1" u="none" baseline="0" dirty="0">
                          <a:solidFill>
                            <a:schemeClr val="tx1"/>
                          </a:solidFill>
                        </a:rPr>
                        <a:t>ours</a:t>
                      </a:r>
                      <a:r>
                        <a:rPr kumimoji="1" lang="en-US" altLang="ja-JP" sz="1800" b="0" i="0" u="none" baseline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1" u="none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kumimoji="1" lang="ja-JP" altLang="en-US" sz="1800" b="1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b="0" u="none" dirty="0">
                          <a:solidFill>
                            <a:schemeClr val="tx1"/>
                          </a:solidFill>
                        </a:rPr>
                        <a:t>1.9</a:t>
                      </a:r>
                      <a:endParaRPr kumimoji="1" lang="ja-JP" altLang="en-US" sz="1800" b="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743431"/>
                  </a:ext>
                </a:extLst>
              </a:tr>
            </a:tbl>
          </a:graphicData>
        </a:graphic>
      </p:graphicFrame>
      <p:pic>
        <p:nvPicPr>
          <p:cNvPr id="33" name="図 32">
            <a:extLst>
              <a:ext uri="{FF2B5EF4-FFF2-40B4-BE49-F238E27FC236}">
                <a16:creationId xmlns:a16="http://schemas.microsoft.com/office/drawing/2014/main" id="{4744B934-9963-4F9F-8510-ACD1367A22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214"/>
          <a:stretch/>
        </p:blipFill>
        <p:spPr>
          <a:xfrm>
            <a:off x="3015881" y="3682335"/>
            <a:ext cx="3301346" cy="11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9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772159-D3D4-4706-BBA6-84300918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8D184A-27C7-4EAF-9DB6-DEE2AFA90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提案手法は</a:t>
            </a:r>
            <a:r>
              <a:rPr kumimoji="1" lang="en-US" altLang="ja-JP" dirty="0"/>
              <a:t>EKF</a:t>
            </a:r>
            <a:r>
              <a:rPr kumimoji="1" lang="ja-JP" altLang="en-US" dirty="0"/>
              <a:t>で以下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つを統合する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ジャイロセンサ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</a:p>
          <a:p>
            <a:pPr lvl="2"/>
            <a:r>
              <a:rPr kumimoji="1" lang="ja-JP" altLang="en-US" dirty="0"/>
              <a:t>重力方向を｛平均、共分散行列｝として出力する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共分散行列をノイズとして用いることで推論を重み付けする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共分散が大きい推論は棄却される</a:t>
            </a:r>
            <a:endParaRPr kumimoji="1" lang="en-US" altLang="ja-JP" dirty="0"/>
          </a:p>
          <a:p>
            <a:r>
              <a:rPr kumimoji="1" lang="en-US" altLang="ja-JP" dirty="0"/>
              <a:t>Sim</a:t>
            </a:r>
            <a:r>
              <a:rPr kumimoji="1" lang="ja-JP" altLang="en-US" dirty="0"/>
              <a:t>＆</a:t>
            </a:r>
            <a:r>
              <a:rPr kumimoji="1" lang="en-US" altLang="ja-JP" dirty="0"/>
              <a:t>Real</a:t>
            </a:r>
            <a:r>
              <a:rPr kumimoji="1" lang="ja-JP" altLang="en-US" dirty="0"/>
              <a:t>の環境で実験した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  <a:r>
              <a:rPr kumimoji="1" lang="ja-JP" altLang="en-US" dirty="0"/>
              <a:t>は蓄積誤差を抑えるのに役立った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DNN</a:t>
            </a:r>
            <a:r>
              <a:rPr kumimoji="1" lang="ja-JP" altLang="en-US" dirty="0"/>
              <a:t>が出力する共分散行列をもとに推論を重み付け／棄却するのが有効だった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提案手法はリアルタイムで機能した</a:t>
            </a:r>
          </a:p>
        </p:txBody>
      </p:sp>
    </p:spTree>
    <p:extLst>
      <p:ext uri="{BB962C8B-B14F-4D97-AF65-F5344CB8AC3E}">
        <p14:creationId xmlns:p14="http://schemas.microsoft.com/office/powerpoint/2010/main" val="111341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39E42F-5F77-45BE-8960-37CFB92F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その他の研究業績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B8FC4F-567D-41DD-8E45-D67AAB816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LiDAR</a:t>
            </a:r>
            <a:r>
              <a:rPr kumimoji="1" lang="ja-JP" altLang="en-US" dirty="0"/>
              <a:t>と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を用いた自己姿勢推定</a:t>
            </a:r>
            <a:br>
              <a:rPr kumimoji="1" lang="ja-JP" altLang="en-US" dirty="0"/>
            </a:br>
            <a:r>
              <a:rPr kumimoji="1" lang="en-US" altLang="ja-JP" sz="1400" i="1" dirty="0" err="1"/>
              <a:t>Ryota</a:t>
            </a:r>
            <a:r>
              <a:rPr kumimoji="1" lang="en-US" altLang="ja-JP" sz="1400" i="1" dirty="0"/>
              <a:t> Ozaki, </a:t>
            </a:r>
            <a:r>
              <a:rPr kumimoji="1" lang="en-US" altLang="ja-JP" sz="1400" i="1" dirty="0" err="1"/>
              <a:t>Naoya</a:t>
            </a:r>
            <a:r>
              <a:rPr kumimoji="1" lang="en-US" altLang="ja-JP" sz="1400" i="1" dirty="0"/>
              <a:t> </a:t>
            </a:r>
            <a:r>
              <a:rPr kumimoji="1" lang="en-US" altLang="ja-JP" sz="1400" i="1" dirty="0" err="1"/>
              <a:t>Sugiura</a:t>
            </a:r>
            <a:r>
              <a:rPr kumimoji="1" lang="en-US" altLang="ja-JP" sz="1400" i="1" dirty="0"/>
              <a:t> and Yoji Kuroda, “LiDAR DNN based self-attitude estimation with learning landscape regularities,” ROBOMECH Journal, 2022 (in press).</a:t>
            </a:r>
            <a:br>
              <a:rPr kumimoji="1" lang="en-US" altLang="ja-JP" dirty="0"/>
            </a:br>
            <a:br>
              <a:rPr kumimoji="1" lang="en-US" altLang="ja-JP" dirty="0"/>
            </a:br>
            <a:br>
              <a:rPr kumimoji="1" lang="en-US" altLang="ja-JP" dirty="0"/>
            </a:br>
            <a:endParaRPr kumimoji="1" lang="ja-JP" altLang="en-US" dirty="0"/>
          </a:p>
          <a:p>
            <a:r>
              <a:rPr kumimoji="1" lang="en-US" altLang="ja-JP" dirty="0"/>
              <a:t>LiDAR</a:t>
            </a:r>
            <a:r>
              <a:rPr kumimoji="1" lang="ja-JP" altLang="en-US" dirty="0"/>
              <a:t>点群から抽出する平面特徴量を用いた</a:t>
            </a:r>
            <a:r>
              <a:rPr kumimoji="1" lang="en-US" altLang="ja-JP" dirty="0"/>
              <a:t>SLAM</a:t>
            </a:r>
            <a:br>
              <a:rPr kumimoji="1" lang="en-US" altLang="ja-JP" dirty="0"/>
            </a:br>
            <a:r>
              <a:rPr kumimoji="1" lang="en-US" altLang="ja-JP" sz="1400" i="1" dirty="0" err="1"/>
              <a:t>Ryota</a:t>
            </a:r>
            <a:r>
              <a:rPr kumimoji="1" lang="en-US" altLang="ja-JP" sz="1400" i="1" dirty="0"/>
              <a:t> Ozaki and Yoji Kuroda, “6-DoF EKF SLAM with Global Planar Features in Artificial Environments,” Proc. of 2020 IEEE/SICE International Symposium on System Integrations (SII 2020), pp.531-535, 2020.</a:t>
            </a:r>
            <a:endParaRPr kumimoji="1" lang="en-US" altLang="ja-JP" i="1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つくばチャレンジ（まちなかのコースでロボットを自律移動させるコンペ）</a:t>
            </a:r>
            <a:br>
              <a:rPr kumimoji="1" lang="en-US" altLang="ja-JP" dirty="0"/>
            </a:br>
            <a:r>
              <a:rPr kumimoji="1" lang="ja-JP" altLang="en-US" sz="1400" i="1" dirty="0"/>
              <a:t>恩田和弥，大石朋孝，有馬純平，尾崎亮太，隼田駿大，黒田洋司，「</a:t>
            </a:r>
            <a:r>
              <a:rPr kumimoji="1" lang="en-US" altLang="ja-JP" sz="1400" i="1" dirty="0"/>
              <a:t>Edge-node Map</a:t>
            </a:r>
            <a:r>
              <a:rPr kumimoji="1" lang="ja-JP" altLang="en-US" sz="1400" i="1" dirty="0"/>
              <a:t>及び交差点形状マッチングを用いたナビゲーションシステムの開発」，つくばチャレンジシンポジウム，</a:t>
            </a:r>
            <a:r>
              <a:rPr kumimoji="1" lang="en-US" altLang="ja-JP" sz="1400" i="1" dirty="0"/>
              <a:t>pp.101-106</a:t>
            </a:r>
            <a:r>
              <a:rPr kumimoji="1" lang="ja-JP" altLang="en-US" sz="1400" i="1" dirty="0"/>
              <a:t>，</a:t>
            </a:r>
            <a:r>
              <a:rPr kumimoji="1" lang="en-US" altLang="ja-JP" sz="1400" i="1" dirty="0"/>
              <a:t>2019</a:t>
            </a:r>
            <a:r>
              <a:rPr kumimoji="1" lang="ja-JP" altLang="en-US" sz="1400" i="1" dirty="0"/>
              <a:t>．</a:t>
            </a:r>
          </a:p>
          <a:p>
            <a:pPr marL="0" indent="0">
              <a:buNone/>
            </a:pPr>
            <a:r>
              <a:rPr kumimoji="1" lang="en-US" altLang="ja-JP" dirty="0">
                <a:hlinkClick r:id="rId2"/>
              </a:rPr>
              <a:t>&gt;&gt;</a:t>
            </a:r>
            <a:r>
              <a:rPr kumimoji="1" lang="ja-JP" altLang="en-US" dirty="0">
                <a:hlinkClick r:id="rId2"/>
              </a:rPr>
              <a:t>研究業績一覧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F6ECD5D-1896-48E3-87A1-C44629980844}"/>
              </a:ext>
            </a:extLst>
          </p:cNvPr>
          <p:cNvGrpSpPr/>
          <p:nvPr/>
        </p:nvGrpSpPr>
        <p:grpSpPr>
          <a:xfrm>
            <a:off x="381000" y="1496552"/>
            <a:ext cx="8561832" cy="1179634"/>
            <a:chOff x="578760" y="1403840"/>
            <a:chExt cx="5650704" cy="77854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82B0E9C-333C-4DCA-800F-A7FC6ACAD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6123" y="1679463"/>
              <a:ext cx="2417429" cy="230206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07B7A9E7-AFC5-4921-A749-2BCC39167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8694" y="1406748"/>
              <a:ext cx="880256" cy="77563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7" name="図 6" descr="屋内, 探す, 座る, 暗い が含まれている画像&#10;&#10;自動的に生成された説明">
              <a:extLst>
                <a:ext uri="{FF2B5EF4-FFF2-40B4-BE49-F238E27FC236}">
                  <a16:creationId xmlns:a16="http://schemas.microsoft.com/office/drawing/2014/main" id="{F7F3F790-D5B6-4B91-866A-32109B811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8" t="26478" r="25079" b="11572"/>
            <a:stretch/>
          </p:blipFill>
          <p:spPr>
            <a:xfrm>
              <a:off x="578760" y="1403840"/>
              <a:ext cx="1112220" cy="778544"/>
            </a:xfrm>
            <a:prstGeom prst="rect">
              <a:avLst/>
            </a:prstGeom>
          </p:spPr>
        </p:pic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C779FA61-F647-49E6-94B9-30960383DB12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1690980" y="1793112"/>
              <a:ext cx="165142" cy="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A6429358-6947-4FCB-95A9-5267AD4B03E6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4273551" y="1794566"/>
              <a:ext cx="16514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B160FB2F-5D68-49D8-A8F0-2EE8B82FBC0B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5318950" y="1793112"/>
              <a:ext cx="165140" cy="14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140ED2AC-92A0-4D85-BE43-80F978623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4090" y="1403840"/>
              <a:ext cx="745374" cy="778544"/>
            </a:xfrm>
            <a:prstGeom prst="rect">
              <a:avLst/>
            </a:prstGeom>
          </p:spPr>
        </p:pic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5BD8407B-3134-4F21-8317-5FA5B96FCD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53" y="3537862"/>
            <a:ext cx="2800350" cy="15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4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C445B8-0975-406C-8670-96CB5F61FEBB}"/>
              </a:ext>
            </a:extLst>
          </p:cNvPr>
          <p:cNvSpPr txBox="1"/>
          <p:nvPr/>
        </p:nvSpPr>
        <p:spPr>
          <a:xfrm>
            <a:off x="0" y="2321004"/>
            <a:ext cx="914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en-US" altLang="ja-JP" sz="13800" dirty="0">
                <a:latin typeface="+mn-lt"/>
              </a:rPr>
              <a:t>Appendix</a:t>
            </a:r>
            <a:endParaRPr kumimoji="1" lang="ja-JP" altLang="en-US" sz="13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3907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70D74C-7E97-47DD-B4C7-1368876F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BE2F88-63EF-4D88-A19F-028A45E3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Xsens</a:t>
            </a:r>
            <a:r>
              <a:rPr kumimoji="1" lang="en-US" altLang="ja-JP" dirty="0"/>
              <a:t> Mti-30</a:t>
            </a:r>
          </a:p>
          <a:p>
            <a:pPr lvl="1"/>
            <a:r>
              <a:rPr kumimoji="1" lang="en-US" altLang="ja-JP" dirty="0"/>
              <a:t>100 Hz</a:t>
            </a:r>
          </a:p>
          <a:p>
            <a:pPr lvl="1"/>
            <a:r>
              <a:rPr kumimoji="1" lang="en-US" altLang="ja-JP" dirty="0"/>
              <a:t>Accuracy in static: within 0.2 deg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RealSense D435</a:t>
            </a:r>
          </a:p>
          <a:p>
            <a:pPr lvl="1"/>
            <a:r>
              <a:rPr kumimoji="1" lang="en-US" altLang="ja-JP" dirty="0"/>
              <a:t>15 Hz</a:t>
            </a:r>
            <a:endParaRPr kumimoji="1" lang="ja-JP" altLang="en-US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986FF12C-E52F-40E0-AF20-F1E97CCFC4A0}"/>
              </a:ext>
            </a:extLst>
          </p:cNvPr>
          <p:cNvGrpSpPr/>
          <p:nvPr/>
        </p:nvGrpSpPr>
        <p:grpSpPr>
          <a:xfrm>
            <a:off x="5669667" y="3195708"/>
            <a:ext cx="3273165" cy="3266292"/>
            <a:chOff x="4889963" y="2980753"/>
            <a:chExt cx="3273165" cy="326629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3BF5BB5A-2A0C-4BEF-A876-0B30CF80F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69" r="5264" b="24378"/>
            <a:stretch/>
          </p:blipFill>
          <p:spPr>
            <a:xfrm rot="5400000">
              <a:off x="4314473" y="3556243"/>
              <a:ext cx="3266292" cy="2115311"/>
            </a:xfrm>
            <a:prstGeom prst="rect">
              <a:avLst/>
            </a:prstGeom>
            <a:ln w="38100">
              <a:solidFill>
                <a:schemeClr val="bg2"/>
              </a:solidFill>
              <a:prstDash val="solid"/>
            </a:ln>
          </p:spPr>
        </p:pic>
        <p:sp>
          <p:nvSpPr>
            <p:cNvPr id="5" name="吹き出し: 四角形 4">
              <a:extLst>
                <a:ext uri="{FF2B5EF4-FFF2-40B4-BE49-F238E27FC236}">
                  <a16:creationId xmlns:a16="http://schemas.microsoft.com/office/drawing/2014/main" id="{B572E5F3-E7E7-4884-821E-10FDE7AA5DD1}"/>
                </a:ext>
              </a:extLst>
            </p:cNvPr>
            <p:cNvSpPr/>
            <p:nvPr/>
          </p:nvSpPr>
          <p:spPr>
            <a:xfrm>
              <a:off x="6483345" y="4467505"/>
              <a:ext cx="1679783" cy="261810"/>
            </a:xfrm>
            <a:prstGeom prst="wedgeRectCallout">
              <a:avLst>
                <a:gd name="adj1" fmla="val -66072"/>
                <a:gd name="adj2" fmla="val 15957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8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Xsens</a:t>
              </a:r>
              <a:r>
                <a:rPr kumimoji="1" lang="en-US" altLang="ja-JP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 Mti-30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" name="吹き出し: 四角形 5">
              <a:extLst>
                <a:ext uri="{FF2B5EF4-FFF2-40B4-BE49-F238E27FC236}">
                  <a16:creationId xmlns:a16="http://schemas.microsoft.com/office/drawing/2014/main" id="{6715E7C9-7EFB-42D2-A909-D00BE7F0959C}"/>
                </a:ext>
              </a:extLst>
            </p:cNvPr>
            <p:cNvSpPr/>
            <p:nvPr/>
          </p:nvSpPr>
          <p:spPr>
            <a:xfrm>
              <a:off x="5947619" y="5674244"/>
              <a:ext cx="2024642" cy="261810"/>
            </a:xfrm>
            <a:prstGeom prst="wedgeRectCallout">
              <a:avLst>
                <a:gd name="adj1" fmla="val -66636"/>
                <a:gd name="adj2" fmla="val -175179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Times New Roman" panose="02020603050405020304" pitchFamily="18" charset="0"/>
                </a:rPr>
                <a:t>RealSense D435</a:t>
              </a:r>
              <a:endParaRPr kumimoji="1" lang="ja-JP" altLang="en-US" dirty="0">
                <a:latin typeface="+mn-ea"/>
              </a:endParaRPr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07CF363C-16AE-449A-B920-696D98B767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7362" y="5536316"/>
              <a:ext cx="203908" cy="203066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A0073390-254F-431C-925D-F74C25F5824E}"/>
                </a:ext>
              </a:extLst>
            </p:cNvPr>
            <p:cNvCxnSpPr>
              <a:cxnSpLocks/>
            </p:cNvCxnSpPr>
            <p:nvPr/>
          </p:nvCxnSpPr>
          <p:spPr>
            <a:xfrm>
              <a:off x="5367362" y="5535474"/>
              <a:ext cx="203908" cy="204750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070733B4-01C6-4DBA-8D78-3F135134F8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9512" y="3146348"/>
              <a:ext cx="1085033" cy="1080550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0E258BEA-3EE5-42F7-B729-8A7A5B19B0D6}"/>
                </a:ext>
              </a:extLst>
            </p:cNvPr>
            <p:cNvCxnSpPr>
              <a:cxnSpLocks/>
            </p:cNvCxnSpPr>
            <p:nvPr/>
          </p:nvCxnSpPr>
          <p:spPr>
            <a:xfrm>
              <a:off x="5099511" y="3141866"/>
              <a:ext cx="1085031" cy="1089513"/>
            </a:xfrm>
            <a:prstGeom prst="line">
              <a:avLst/>
            </a:prstGeom>
            <a:ln w="762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133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9786CD-9E47-4B3A-BB77-F9E8B0CB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損失関数の補足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E376954-F52A-408B-82E3-37F3C1EC64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l-GR" altLang="ja-JP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𝚯</m:t>
                          </m:r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unc>
                            <m:func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ja-JP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  <m:t>𝒈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ja-JP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ja-JP" altLang="en-US" b="1" i="1">
                                              <a:latin typeface="Cambria Math" panose="02040503050406030204" pitchFamily="18" charset="0"/>
                                            </a:rPr>
                                            <m:t>𝝁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1" lang="en-US" altLang="ja-JP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l-GR" altLang="ja-JP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𝜮</m:t>
                                      </m:r>
                                    </m:e>
                                    <m:sub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b="1" i="1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ja-JP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ja-JP" alt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ja-JP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l-GR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ja-JP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ja-JP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1" lang="ja-JP" altLang="en-US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l-GR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p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ja-JP" altLang="en-US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</m:d>
                          <m:r>
                            <a:rPr kumimoji="1"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ja-JP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ja-JP" alt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l-GR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rank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l-GR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ja-JP" altLang="en-US" dirty="0"/>
                  <a:t>入力　　　　推論　　　　　　　　　　　　　　　　出力</a:t>
                </a: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endParaRPr kumimoji="1" lang="en-US" altLang="ja-JP" dirty="0"/>
              </a:p>
              <a:p>
                <a:pPr marL="0" indent="0">
                  <a:buNone/>
                </a:pPr>
                <a:r>
                  <a:rPr kumimoji="1" lang="en-US" altLang="ja-JP" dirty="0"/>
                  <a:t>DNN</a:t>
                </a:r>
                <a:r>
                  <a:rPr kumimoji="1" lang="ja-JP" altLang="en-US" dirty="0"/>
                  <a:t>パラメータを最適化して確率密度を最大化する</a:t>
                </a:r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CE376954-F52A-408B-82E3-37F3C1EC64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89A0AF8E-D7A1-453B-AF1B-0F58BFD08FF1}"/>
              </a:ext>
            </a:extLst>
          </p:cNvPr>
          <p:cNvGrpSpPr/>
          <p:nvPr/>
        </p:nvGrpSpPr>
        <p:grpSpPr>
          <a:xfrm>
            <a:off x="348919" y="4340776"/>
            <a:ext cx="8437017" cy="1281155"/>
            <a:chOff x="201168" y="4340776"/>
            <a:chExt cx="8437017" cy="1281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9461035C-5A76-41CF-A8FC-0AD97BE814A7}"/>
                    </a:ext>
                  </a:extLst>
                </p:cNvPr>
                <p:cNvSpPr txBox="1"/>
                <p:nvPr/>
              </p:nvSpPr>
              <p:spPr>
                <a:xfrm>
                  <a:off x="201168" y="4499456"/>
                  <a:ext cx="792051" cy="9169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kumimoji="1" lang="en-US" altLang="ja-JP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1" lang="en-US" altLang="ja-JP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kumimoji="1" lang="en-US" altLang="ja-JP" sz="200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9461035C-5A76-41CF-A8FC-0AD97BE814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68" y="4499456"/>
                  <a:ext cx="792051" cy="9169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AC37371-4C89-4241-B452-31B705EFBA82}"/>
                    </a:ext>
                  </a:extLst>
                </p:cNvPr>
                <p:cNvSpPr txBox="1"/>
                <p:nvPr/>
              </p:nvSpPr>
              <p:spPr>
                <a:xfrm>
                  <a:off x="1401568" y="4603972"/>
                  <a:ext cx="350340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ja-JP" alt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en-US" altLang="ja-JP" sz="2000" b="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1" lang="ja-JP" alt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ja-JP" sz="2000" i="1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en-US" altLang="ja-JP" sz="2000" b="0" dirty="0"/>
                </a:p>
              </p:txBody>
            </p:sp>
          </mc:Choice>
          <mc:Fallback xmlns="">
            <p:sp>
              <p:nvSpPr>
                <p:cNvPr id="5" name="テキスト ボックス 4">
                  <a:extLst>
                    <a:ext uri="{FF2B5EF4-FFF2-40B4-BE49-F238E27FC236}">
                      <a16:creationId xmlns:a16="http://schemas.microsoft.com/office/drawing/2014/main" id="{EAC37371-4C89-4241-B452-31B705EFB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1568" y="4603972"/>
                  <a:ext cx="3503405" cy="70788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23092330-2513-4F29-875D-0EFB0B8ED65D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993219" y="4957915"/>
              <a:ext cx="4083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8E984E0F-2EB3-4F73-BF31-7A99475BEFCC}"/>
                </a:ext>
              </a:extLst>
            </p:cNvPr>
            <p:cNvGrpSpPr/>
            <p:nvPr/>
          </p:nvGrpSpPr>
          <p:grpSpPr>
            <a:xfrm>
              <a:off x="5365949" y="4340776"/>
              <a:ext cx="3272236" cy="1281155"/>
              <a:chOff x="654558" y="3428970"/>
              <a:chExt cx="7834883" cy="3067534"/>
            </a:xfrm>
          </p:grpSpPr>
          <p:cxnSp>
            <p:nvCxnSpPr>
              <p:cNvPr id="9" name="直線矢印コネクタ 8">
                <a:extLst>
                  <a:ext uri="{FF2B5EF4-FFF2-40B4-BE49-F238E27FC236}">
                    <a16:creationId xmlns:a16="http://schemas.microsoft.com/office/drawing/2014/main" id="{E773621D-E0C0-4BB6-BD5B-FB2875DDF3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558" y="5612193"/>
                <a:ext cx="7834883" cy="729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フリーフォーム: 図形 9">
                <a:extLst>
                  <a:ext uri="{FF2B5EF4-FFF2-40B4-BE49-F238E27FC236}">
                    <a16:creationId xmlns:a16="http://schemas.microsoft.com/office/drawing/2014/main" id="{3C670D24-6929-48EE-9A42-2C1A4535BA4E}"/>
                  </a:ext>
                </a:extLst>
              </p:cNvPr>
              <p:cNvSpPr/>
              <p:nvPr/>
            </p:nvSpPr>
            <p:spPr>
              <a:xfrm>
                <a:off x="664815" y="3428970"/>
                <a:ext cx="7771998" cy="1959196"/>
              </a:xfrm>
              <a:custGeom>
                <a:avLst/>
                <a:gdLst>
                  <a:gd name="connsiteX0" fmla="*/ 0 w 11641666"/>
                  <a:gd name="connsiteY0" fmla="*/ 4013204 h 4379574"/>
                  <a:gd name="connsiteX1" fmla="*/ 3268133 w 11641666"/>
                  <a:gd name="connsiteY1" fmla="*/ 3640671 h 4379574"/>
                  <a:gd name="connsiteX2" fmla="*/ 5825066 w 11641666"/>
                  <a:gd name="connsiteY2" fmla="*/ 4 h 4379574"/>
                  <a:gd name="connsiteX3" fmla="*/ 8407400 w 11641666"/>
                  <a:gd name="connsiteY3" fmla="*/ 3666071 h 4379574"/>
                  <a:gd name="connsiteX4" fmla="*/ 11641666 w 11641666"/>
                  <a:gd name="connsiteY4" fmla="*/ 4360337 h 4379574"/>
                  <a:gd name="connsiteX0" fmla="*/ 0 w 11616266"/>
                  <a:gd name="connsiteY0" fmla="*/ 4360337 h 4413059"/>
                  <a:gd name="connsiteX1" fmla="*/ 3242733 w 11616266"/>
                  <a:gd name="connsiteY1" fmla="*/ 3640671 h 4413059"/>
                  <a:gd name="connsiteX2" fmla="*/ 5799666 w 11616266"/>
                  <a:gd name="connsiteY2" fmla="*/ 4 h 4413059"/>
                  <a:gd name="connsiteX3" fmla="*/ 8382000 w 11616266"/>
                  <a:gd name="connsiteY3" fmla="*/ 3666071 h 4413059"/>
                  <a:gd name="connsiteX4" fmla="*/ 11616266 w 11616266"/>
                  <a:gd name="connsiteY4" fmla="*/ 4360337 h 4413059"/>
                  <a:gd name="connsiteX0" fmla="*/ 0 w 11616266"/>
                  <a:gd name="connsiteY0" fmla="*/ 4360337 h 4379574"/>
                  <a:gd name="connsiteX1" fmla="*/ 3242733 w 11616266"/>
                  <a:gd name="connsiteY1" fmla="*/ 3640671 h 4379574"/>
                  <a:gd name="connsiteX2" fmla="*/ 5799666 w 11616266"/>
                  <a:gd name="connsiteY2" fmla="*/ 4 h 4379574"/>
                  <a:gd name="connsiteX3" fmla="*/ 8382000 w 11616266"/>
                  <a:gd name="connsiteY3" fmla="*/ 3666071 h 4379574"/>
                  <a:gd name="connsiteX4" fmla="*/ 11616266 w 11616266"/>
                  <a:gd name="connsiteY4" fmla="*/ 4360337 h 4379574"/>
                  <a:gd name="connsiteX0" fmla="*/ 0 w 11616266"/>
                  <a:gd name="connsiteY0" fmla="*/ 4360337 h 4379574"/>
                  <a:gd name="connsiteX1" fmla="*/ 3242733 w 11616266"/>
                  <a:gd name="connsiteY1" fmla="*/ 3640671 h 4379574"/>
                  <a:gd name="connsiteX2" fmla="*/ 5623876 w 11616266"/>
                  <a:gd name="connsiteY2" fmla="*/ 4 h 4379574"/>
                  <a:gd name="connsiteX3" fmla="*/ 8382000 w 11616266"/>
                  <a:gd name="connsiteY3" fmla="*/ 3666071 h 4379574"/>
                  <a:gd name="connsiteX4" fmla="*/ 11616266 w 11616266"/>
                  <a:gd name="connsiteY4" fmla="*/ 4360337 h 4379574"/>
                  <a:gd name="connsiteX0" fmla="*/ 0 w 11616266"/>
                  <a:gd name="connsiteY0" fmla="*/ 4360337 h 4379574"/>
                  <a:gd name="connsiteX1" fmla="*/ 3242733 w 11616266"/>
                  <a:gd name="connsiteY1" fmla="*/ 3640671 h 4379574"/>
                  <a:gd name="connsiteX2" fmla="*/ 5741070 w 11616266"/>
                  <a:gd name="connsiteY2" fmla="*/ 4 h 4379574"/>
                  <a:gd name="connsiteX3" fmla="*/ 8382000 w 11616266"/>
                  <a:gd name="connsiteY3" fmla="*/ 3666071 h 4379574"/>
                  <a:gd name="connsiteX4" fmla="*/ 11616266 w 11616266"/>
                  <a:gd name="connsiteY4" fmla="*/ 4360337 h 4379574"/>
                  <a:gd name="connsiteX0" fmla="*/ 0 w 11616266"/>
                  <a:gd name="connsiteY0" fmla="*/ 4360366 h 4379603"/>
                  <a:gd name="connsiteX1" fmla="*/ 3389226 w 11616266"/>
                  <a:gd name="connsiteY1" fmla="*/ 3596480 h 4379603"/>
                  <a:gd name="connsiteX2" fmla="*/ 5741070 w 11616266"/>
                  <a:gd name="connsiteY2" fmla="*/ 33 h 4379603"/>
                  <a:gd name="connsiteX3" fmla="*/ 8382000 w 11616266"/>
                  <a:gd name="connsiteY3" fmla="*/ 3666100 h 4379603"/>
                  <a:gd name="connsiteX4" fmla="*/ 11616266 w 11616266"/>
                  <a:gd name="connsiteY4" fmla="*/ 4360366 h 4379603"/>
                  <a:gd name="connsiteX0" fmla="*/ 0 w 11616266"/>
                  <a:gd name="connsiteY0" fmla="*/ 4360404 h 4383009"/>
                  <a:gd name="connsiteX1" fmla="*/ 3389226 w 11616266"/>
                  <a:gd name="connsiteY1" fmla="*/ 3596518 h 4383009"/>
                  <a:gd name="connsiteX2" fmla="*/ 5741070 w 11616266"/>
                  <a:gd name="connsiteY2" fmla="*/ 71 h 4383009"/>
                  <a:gd name="connsiteX3" fmla="*/ 8255039 w 11616266"/>
                  <a:gd name="connsiteY3" fmla="*/ 3695618 h 4383009"/>
                  <a:gd name="connsiteX4" fmla="*/ 11616266 w 11616266"/>
                  <a:gd name="connsiteY4" fmla="*/ 4360404 h 4383009"/>
                  <a:gd name="connsiteX0" fmla="*/ 0 w 11538136"/>
                  <a:gd name="connsiteY0" fmla="*/ 4360404 h 4409124"/>
                  <a:gd name="connsiteX1" fmla="*/ 3389226 w 11538136"/>
                  <a:gd name="connsiteY1" fmla="*/ 3596518 h 4409124"/>
                  <a:gd name="connsiteX2" fmla="*/ 5741070 w 11538136"/>
                  <a:gd name="connsiteY2" fmla="*/ 71 h 4409124"/>
                  <a:gd name="connsiteX3" fmla="*/ 8255039 w 11538136"/>
                  <a:gd name="connsiteY3" fmla="*/ 3695618 h 4409124"/>
                  <a:gd name="connsiteX4" fmla="*/ 11538136 w 11538136"/>
                  <a:gd name="connsiteY4" fmla="*/ 4389886 h 4409124"/>
                  <a:gd name="connsiteX0" fmla="*/ 0 w 11538136"/>
                  <a:gd name="connsiteY0" fmla="*/ 4360404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  <a:gd name="connsiteX0" fmla="*/ 0 w 11538136"/>
                  <a:gd name="connsiteY0" fmla="*/ 4301443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  <a:gd name="connsiteX0" fmla="*/ 0 w 11538136"/>
                  <a:gd name="connsiteY0" fmla="*/ 4301443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  <a:gd name="connsiteX0" fmla="*/ 0 w 11538136"/>
                  <a:gd name="connsiteY0" fmla="*/ 4301443 h 4389886"/>
                  <a:gd name="connsiteX1" fmla="*/ 3389226 w 11538136"/>
                  <a:gd name="connsiteY1" fmla="*/ 3596518 h 4389886"/>
                  <a:gd name="connsiteX2" fmla="*/ 5741070 w 11538136"/>
                  <a:gd name="connsiteY2" fmla="*/ 71 h 4389886"/>
                  <a:gd name="connsiteX3" fmla="*/ 8255039 w 11538136"/>
                  <a:gd name="connsiteY3" fmla="*/ 3695618 h 4389886"/>
                  <a:gd name="connsiteX4" fmla="*/ 11538136 w 11538136"/>
                  <a:gd name="connsiteY4" fmla="*/ 4389886 h 4389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38136" h="4389886">
                    <a:moveTo>
                      <a:pt x="0" y="4301443"/>
                    </a:moveTo>
                    <a:cubicBezTo>
                      <a:pt x="1013217" y="4300981"/>
                      <a:pt x="2432381" y="4313413"/>
                      <a:pt x="3389226" y="3596518"/>
                    </a:cubicBezTo>
                    <a:cubicBezTo>
                      <a:pt x="4346071" y="2879623"/>
                      <a:pt x="4930101" y="-16446"/>
                      <a:pt x="5741070" y="71"/>
                    </a:cubicBezTo>
                    <a:cubicBezTo>
                      <a:pt x="6552039" y="16588"/>
                      <a:pt x="7285606" y="2968896"/>
                      <a:pt x="8255039" y="3695618"/>
                    </a:cubicBezTo>
                    <a:cubicBezTo>
                      <a:pt x="9224472" y="4422340"/>
                      <a:pt x="11017769" y="4357889"/>
                      <a:pt x="11538136" y="4389886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BEBC6D07-5C35-4D7E-8E7B-4A3E31BF90F3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463" y="5612194"/>
                    <a:ext cx="1091968" cy="8843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 defTabSz="900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ja-JP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ja-JP" sz="18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ja-JP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kumimoji="1" lang="ja-JP" altLang="en-US" sz="1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BEBC6D07-5C35-4D7E-8E7B-4A3E31BF90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463" y="5612194"/>
                    <a:ext cx="1091968" cy="8843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5000" r="-6667" b="-8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D024EBE2-D530-4B79-B711-9B683AFF489D}"/>
                      </a:ext>
                    </a:extLst>
                  </p:cNvPr>
                  <p:cNvSpPr txBox="1"/>
                  <p:nvPr/>
                </p:nvSpPr>
                <p:spPr>
                  <a:xfrm>
                    <a:off x="1431228" y="3428970"/>
                    <a:ext cx="2416796" cy="70431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00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kumimoji="1"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ja-JP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b="1" i="1"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ja-JP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ja-JP" altLang="en-US" sz="1400" dirty="0"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2" name="テキスト ボックス 11">
                    <a:extLst>
                      <a:ext uri="{FF2B5EF4-FFF2-40B4-BE49-F238E27FC236}">
                        <a16:creationId xmlns:a16="http://schemas.microsoft.com/office/drawing/2014/main" id="{D024EBE2-D530-4B79-B711-9B683AFF4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1228" y="3428970"/>
                    <a:ext cx="2416796" cy="7043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625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1A304386-54F6-4ADD-BDF0-F0EC93290DF1}"/>
                      </a:ext>
                    </a:extLst>
                  </p:cNvPr>
                  <p:cNvSpPr txBox="1"/>
                  <p:nvPr/>
                </p:nvSpPr>
                <p:spPr>
                  <a:xfrm>
                    <a:off x="5477565" y="3910656"/>
                    <a:ext cx="2605914" cy="8691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9000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ja-JP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ja-JP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𝒈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ja-JP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ja-JP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ja-JP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ja-JP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l-GR" altLang="ja-JP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𝜮</m:t>
                                  </m:r>
                                </m:e>
                                <m:sub>
                                  <m:r>
                                    <a:rPr kumimoji="1" lang="en-US" altLang="ja-JP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kumimoji="1" lang="ja-JP" altLang="en-US" sz="14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3" name="テキスト ボックス 12">
                    <a:extLst>
                      <a:ext uri="{FF2B5EF4-FFF2-40B4-BE49-F238E27FC236}">
                        <a16:creationId xmlns:a16="http://schemas.microsoft.com/office/drawing/2014/main" id="{1A304386-54F6-4ADD-BDF0-F0EC93290D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7565" y="3910656"/>
                    <a:ext cx="2605914" cy="8691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5000" r="-1460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E65B8E4B-A514-41EA-A5C5-3D62F58E4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1707" y="4262814"/>
                <a:ext cx="0" cy="1349379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74167D73-5AB8-48D4-B2A9-7CC4D596A0ED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904973" y="4957915"/>
              <a:ext cx="4609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B44C18C-E709-413F-82C9-898349B6A176}"/>
              </a:ext>
            </a:extLst>
          </p:cNvPr>
          <p:cNvCxnSpPr>
            <a:cxnSpLocks/>
          </p:cNvCxnSpPr>
          <p:nvPr/>
        </p:nvCxnSpPr>
        <p:spPr>
          <a:xfrm flipV="1">
            <a:off x="1275227" y="5233425"/>
            <a:ext cx="961435" cy="462303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EAFD1176-EB97-4E4C-B7AC-872BCF6E4071}"/>
              </a:ext>
            </a:extLst>
          </p:cNvPr>
          <p:cNvCxnSpPr>
            <a:cxnSpLocks/>
          </p:cNvCxnSpPr>
          <p:nvPr/>
        </p:nvCxnSpPr>
        <p:spPr>
          <a:xfrm flipV="1">
            <a:off x="4416816" y="5047915"/>
            <a:ext cx="3092059" cy="647814"/>
          </a:xfrm>
          <a:prstGeom prst="line">
            <a:avLst/>
          </a:prstGeom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428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D9C5CE-BBF3-40EC-B72C-13F70A16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｜推論（定性評価）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0B50399-A2D6-4491-B739-F925BC35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不確かさが小さかった推論</a:t>
            </a:r>
            <a:r>
              <a:rPr kumimoji="1" lang="en-US" altLang="ja-JP" dirty="0"/>
              <a:t>TOP5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不確かさが大きかった推論</a:t>
            </a:r>
            <a:r>
              <a:rPr kumimoji="1" lang="en-US" altLang="ja-JP" dirty="0"/>
              <a:t>TOP5</a:t>
            </a:r>
            <a:endParaRPr kumimoji="1" lang="ja-JP" altLang="en-US" dirty="0"/>
          </a:p>
        </p:txBody>
      </p:sp>
      <p:pic>
        <p:nvPicPr>
          <p:cNvPr id="20" name="図 19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8F8C465B-F6EE-4F8F-BAA8-4CF50DF2D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2275" r="1051" b="49833"/>
          <a:stretch/>
        </p:blipFill>
        <p:spPr>
          <a:xfrm>
            <a:off x="349400" y="3537000"/>
            <a:ext cx="8445201" cy="2172575"/>
          </a:xfrm>
          <a:prstGeom prst="rect">
            <a:avLst/>
          </a:prstGeom>
        </p:spPr>
      </p:pic>
      <p:pic>
        <p:nvPicPr>
          <p:cNvPr id="21" name="図 20" descr="グラフィカル ユーザー インターフェイス, アプリケーション, PowerPoint&#10;&#10;自動的に生成された説明">
            <a:extLst>
              <a:ext uri="{FF2B5EF4-FFF2-40B4-BE49-F238E27FC236}">
                <a16:creationId xmlns:a16="http://schemas.microsoft.com/office/drawing/2014/main" id="{7642C2F4-1B4F-48F0-AC47-E97F2604B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" t="2275" r="1051" b="49833"/>
          <a:stretch/>
        </p:blipFill>
        <p:spPr>
          <a:xfrm>
            <a:off x="349398" y="997365"/>
            <a:ext cx="8445205" cy="2172576"/>
          </a:xfrm>
          <a:prstGeom prst="rect">
            <a:avLst/>
          </a:prstGeom>
        </p:spPr>
      </p:pic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FEFF60C1-E133-45DB-8169-D996B79761D1}"/>
              </a:ext>
            </a:extLst>
          </p:cNvPr>
          <p:cNvSpPr/>
          <p:nvPr/>
        </p:nvSpPr>
        <p:spPr>
          <a:xfrm>
            <a:off x="1489422" y="1885653"/>
            <a:ext cx="2560064" cy="396000"/>
          </a:xfrm>
          <a:prstGeom prst="wedgeRoundRectCallout">
            <a:avLst>
              <a:gd name="adj1" fmla="val -61142"/>
              <a:gd name="adj2" fmla="val 192138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真値と推論がほぼ一致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D76B4F43-9CFE-442D-92AB-56A99E71BEFA}"/>
              </a:ext>
            </a:extLst>
          </p:cNvPr>
          <p:cNvSpPr/>
          <p:nvPr/>
        </p:nvSpPr>
        <p:spPr>
          <a:xfrm>
            <a:off x="1489422" y="4425287"/>
            <a:ext cx="2560064" cy="396000"/>
          </a:xfrm>
          <a:prstGeom prst="wedgeRoundRectCallout">
            <a:avLst>
              <a:gd name="adj1" fmla="val -55139"/>
              <a:gd name="adj2" fmla="val 180495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真値と推論が大きく乖離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3C4C6916-C02C-4CC1-9D68-1CFDD5F9A820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A5D8110-FD56-4FD1-A671-2DBC64E5D30D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FA1796DA-F9B9-477E-A2FC-F4663A6A58ED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id="{15E9952E-A21D-4DC7-82B0-5B386389D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id="{695AEE0B-0538-435C-B010-DCD874585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C2E42E41-14C2-4FF7-9811-05B9C9C213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43B92724-2D46-401D-A624-82BEE840FB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40B36C7B-CEA9-4360-9D45-8906BF1F07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3768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9A6B68-C395-4D10-9F53-F5103632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｜推論（定量評価）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51F2DC-27DB-455A-82F5-E1133C29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不確かさが小さかった推論</a:t>
            </a:r>
            <a:r>
              <a:rPr kumimoji="1" lang="en-US" altLang="ja-JP" dirty="0"/>
              <a:t>TOP5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不確かさが大きかった推論</a:t>
            </a:r>
            <a:r>
              <a:rPr kumimoji="1" lang="en-US" altLang="ja-JP" dirty="0"/>
              <a:t>TOP5</a:t>
            </a:r>
          </a:p>
        </p:txBody>
      </p:sp>
      <p:pic>
        <p:nvPicPr>
          <p:cNvPr id="9" name="図 8" descr="座る, 小さい, 写真, 異なる が含まれている画像&#10;&#10;自動的に生成された説明">
            <a:extLst>
              <a:ext uri="{FF2B5EF4-FFF2-40B4-BE49-F238E27FC236}">
                <a16:creationId xmlns:a16="http://schemas.microsoft.com/office/drawing/2014/main" id="{DF361EA9-565D-4773-8FB0-76BBA384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2319" r="1240" b="50043"/>
          <a:stretch/>
        </p:blipFill>
        <p:spPr>
          <a:xfrm>
            <a:off x="311855" y="3537000"/>
            <a:ext cx="8520290" cy="2188700"/>
          </a:xfrm>
          <a:prstGeom prst="rect">
            <a:avLst/>
          </a:prstGeom>
        </p:spPr>
      </p:pic>
      <p:pic>
        <p:nvPicPr>
          <p:cNvPr id="10" name="図 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CD4D7B76-C138-4F11-92B1-E0F4B59E3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t="2319" r="1240" b="50043"/>
          <a:stretch/>
        </p:blipFill>
        <p:spPr>
          <a:xfrm>
            <a:off x="311857" y="993167"/>
            <a:ext cx="8520287" cy="2188698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E1B652A-56FB-42B2-B0DC-03360C545C1B}"/>
              </a:ext>
            </a:extLst>
          </p:cNvPr>
          <p:cNvGrpSpPr/>
          <p:nvPr/>
        </p:nvGrpSpPr>
        <p:grpSpPr>
          <a:xfrm>
            <a:off x="192025" y="5856754"/>
            <a:ext cx="8750808" cy="601607"/>
            <a:chOff x="192025" y="5856754"/>
            <a:chExt cx="8750808" cy="601607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DD20B15-8618-4D3B-9333-32DFD8225DF0}"/>
                </a:ext>
              </a:extLst>
            </p:cNvPr>
            <p:cNvSpPr/>
            <p:nvPr/>
          </p:nvSpPr>
          <p:spPr>
            <a:xfrm>
              <a:off x="192025" y="5856754"/>
              <a:ext cx="8750808" cy="60160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ロボット座標系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正解重力ベクトル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　　　　</a:t>
              </a:r>
              <a:r>
                <a:rPr kumimoji="1" lang="en-US" altLang="ja-JP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kumimoji="1"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推論</a:t>
              </a:r>
              <a:r>
                <a:rPr lang="ja-JP" alt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2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58793F19-D857-4FC7-9EE6-01457530DC37}"/>
                </a:ext>
              </a:extLst>
            </p:cNvPr>
            <p:cNvGrpSpPr/>
            <p:nvPr/>
          </p:nvGrpSpPr>
          <p:grpSpPr>
            <a:xfrm>
              <a:off x="349398" y="5893086"/>
              <a:ext cx="483313" cy="528942"/>
              <a:chOff x="297863" y="5880240"/>
              <a:chExt cx="417798" cy="457242"/>
            </a:xfrm>
          </p:grpSpPr>
          <p:cxnSp>
            <p:nvCxnSpPr>
              <p:cNvPr id="16" name="直線コネクタ 15">
                <a:extLst>
                  <a:ext uri="{FF2B5EF4-FFF2-40B4-BE49-F238E27FC236}">
                    <a16:creationId xmlns:a16="http://schemas.microsoft.com/office/drawing/2014/main" id="{36EF42B8-9F3F-4B41-AB2D-7AFB5CE81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762" y="5880240"/>
                <a:ext cx="0" cy="275091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コネクタ 16">
                <a:extLst>
                  <a:ext uri="{FF2B5EF4-FFF2-40B4-BE49-F238E27FC236}">
                    <a16:creationId xmlns:a16="http://schemas.microsoft.com/office/drawing/2014/main" id="{0FA4F6BC-D5F0-4D08-B880-F8C0FDE440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7863" y="6155332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コネクタ 17">
                <a:extLst>
                  <a:ext uri="{FF2B5EF4-FFF2-40B4-BE49-F238E27FC236}">
                    <a16:creationId xmlns:a16="http://schemas.microsoft.com/office/drawing/2014/main" id="{11CDAA70-A5ED-4B5D-9A3F-4F610494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6762" y="6155331"/>
                <a:ext cx="208899" cy="182150"/>
              </a:xfrm>
              <a:prstGeom prst="line">
                <a:avLst/>
              </a:prstGeom>
              <a:solidFill>
                <a:schemeClr val="bg1"/>
              </a:solidFill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0B48A646-90D7-481B-ACD2-DADC9D1AD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5561" y="5964576"/>
              <a:ext cx="477260" cy="457451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F427861F-91CE-43CB-9791-84CC929837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25828" y="5960937"/>
              <a:ext cx="481056" cy="461090"/>
            </a:xfrm>
            <a:prstGeom prst="straightConnector1">
              <a:avLst/>
            </a:prstGeom>
            <a:solidFill>
              <a:schemeClr val="bg1"/>
            </a:solidFill>
            <a:ln w="5715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9DBED6B7-2246-4465-A68C-88F55CEE3C98}"/>
              </a:ext>
            </a:extLst>
          </p:cNvPr>
          <p:cNvSpPr/>
          <p:nvPr/>
        </p:nvSpPr>
        <p:spPr>
          <a:xfrm>
            <a:off x="1489422" y="1885653"/>
            <a:ext cx="2560064" cy="396000"/>
          </a:xfrm>
          <a:prstGeom prst="wedgeRoundRectCallout">
            <a:avLst>
              <a:gd name="adj1" fmla="val -58246"/>
              <a:gd name="adj2" fmla="val 195258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真値と推論がほぼ一致</a:t>
            </a: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F1D80909-4883-43F4-A998-2233ABD6963A}"/>
              </a:ext>
            </a:extLst>
          </p:cNvPr>
          <p:cNvSpPr/>
          <p:nvPr/>
        </p:nvSpPr>
        <p:spPr>
          <a:xfrm>
            <a:off x="1489422" y="4425287"/>
            <a:ext cx="2560064" cy="396000"/>
          </a:xfrm>
          <a:prstGeom prst="wedgeRoundRectCallout">
            <a:avLst>
              <a:gd name="adj1" fmla="val -70102"/>
              <a:gd name="adj2" fmla="val 210139"/>
              <a:gd name="adj3" fmla="val 16667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真値と推論が大きく乖離</a:t>
            </a:r>
          </a:p>
        </p:txBody>
      </p:sp>
    </p:spTree>
    <p:extLst>
      <p:ext uri="{BB962C8B-B14F-4D97-AF65-F5344CB8AC3E}">
        <p14:creationId xmlns:p14="http://schemas.microsoft.com/office/powerpoint/2010/main" val="1628027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E98954-18DB-4CC5-A5A6-8F4EAD37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計算時間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AE03C8-8BE3-4361-9805-B5BAF23E2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kumimoji="1" lang="ja-JP" altLang="en-US" dirty="0"/>
              <a:t>学習</a:t>
            </a:r>
            <a:endParaRPr kumimoji="1" lang="en-US" altLang="ja-JP" dirty="0"/>
          </a:p>
          <a:p>
            <a:r>
              <a:rPr kumimoji="1" lang="en-US" altLang="ja-JP" dirty="0"/>
              <a:t>W-2133 CPU and Quadro GV100 GPU with 32 GB memory</a:t>
            </a:r>
          </a:p>
          <a:p>
            <a:r>
              <a:rPr kumimoji="1" lang="en-US" altLang="ja-JP" dirty="0"/>
              <a:t>10000 samples x 100 epochs</a:t>
            </a:r>
          </a:p>
          <a:p>
            <a:r>
              <a:rPr kumimoji="1" lang="en-US" altLang="ja-JP" dirty="0"/>
              <a:t>43 hours</a:t>
            </a:r>
          </a:p>
          <a:p>
            <a:pPr marL="76200" indent="0">
              <a:buNone/>
            </a:pPr>
            <a:endParaRPr kumimoji="1" lang="en-US" altLang="ja-JP" dirty="0"/>
          </a:p>
          <a:p>
            <a:pPr marL="76200" indent="0">
              <a:buNone/>
            </a:pPr>
            <a:r>
              <a:rPr kumimoji="1" lang="ja-JP" altLang="en-US" dirty="0"/>
              <a:t>推論</a:t>
            </a:r>
            <a:endParaRPr kumimoji="1" lang="en-US" altLang="ja-JP" dirty="0"/>
          </a:p>
          <a:p>
            <a:r>
              <a:rPr kumimoji="1" lang="en-US" altLang="ja-JP" dirty="0"/>
              <a:t>I7-6700 CPU and GTX1080 GPU with 16 GB memory</a:t>
            </a:r>
          </a:p>
          <a:p>
            <a:r>
              <a:rPr kumimoji="1" lang="en-US" altLang="ja-JP" dirty="0"/>
              <a:t>0.01 sec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CC6BE5-302C-4ADE-AD9F-93A720BE3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EKF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B7D3BB-BBB7-4BC8-9985-54C7D5634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kumimoji="1" lang="ja-JP" altLang="en-US" dirty="0"/>
              <a:t>逐次ベイズフィルタの一種</a:t>
            </a:r>
            <a:endParaRPr kumimoji="1" lang="en-US" altLang="ja-JP" dirty="0"/>
          </a:p>
          <a:p>
            <a:r>
              <a:rPr kumimoji="1" lang="ja-JP" altLang="en-US" dirty="0"/>
              <a:t>予測：事前確率分布を算出</a:t>
            </a:r>
            <a:endParaRPr kumimoji="1" lang="en-US" altLang="ja-JP" dirty="0"/>
          </a:p>
          <a:p>
            <a:r>
              <a:rPr kumimoji="1" lang="ja-JP" altLang="en-US" dirty="0"/>
              <a:t>更新：事前確率分布と観測分布を統合 → 事後確率分布を算出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DF50F-8F48-433B-8D45-0F9D02D3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03"/>
          <a:stretch/>
        </p:blipFill>
        <p:spPr bwMode="auto">
          <a:xfrm>
            <a:off x="1502510" y="2295446"/>
            <a:ext cx="6129835" cy="425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9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2E2CE1-6B8A-43F1-9792-F1ACE42D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今回ご紹介する研究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1E4933-787E-46E0-B927-B4EEBBA61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DNN</a:t>
            </a:r>
            <a:r>
              <a:rPr kumimoji="1" lang="ja-JP" altLang="en-US" dirty="0"/>
              <a:t>を用いたリアルタイム自己姿勢推定</a:t>
            </a:r>
          </a:p>
          <a:p>
            <a:pPr marL="0" indent="0">
              <a:buNone/>
            </a:pPr>
            <a:r>
              <a:rPr kumimoji="1" lang="en-US" altLang="ja-JP" sz="1400" i="1" dirty="0" err="1"/>
              <a:t>Ryota</a:t>
            </a:r>
            <a:r>
              <a:rPr kumimoji="1" lang="en-US" altLang="ja-JP" sz="1400" i="1" dirty="0"/>
              <a:t> Ozaki and Yoji Kuroda, “EKF-based real-time self-attitude estimation with camera DNN learning landscape regularities,” IEEE Robotics and Automation Letters (RA-L) with ICRA option, Vol.6, No.2, pp.1737-1744, 2021.</a:t>
            </a:r>
            <a:endParaRPr kumimoji="1" lang="en-US" altLang="ja-JP" i="1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en-US" altLang="zh-TW" dirty="0">
                <a:hlinkClick r:id="rId2"/>
              </a:rPr>
              <a:t>&gt;&gt;</a:t>
            </a:r>
            <a:r>
              <a:rPr kumimoji="1" lang="zh-TW" altLang="en-US" dirty="0">
                <a:hlinkClick r:id="rId2"/>
              </a:rPr>
              <a:t>論文情報</a:t>
            </a:r>
            <a:r>
              <a:rPr kumimoji="1" lang="zh-TW" altLang="en-US" dirty="0"/>
              <a:t>　</a:t>
            </a:r>
            <a:r>
              <a:rPr kumimoji="1" lang="en-US" altLang="zh-TW" dirty="0">
                <a:hlinkClick r:id="rId3"/>
              </a:rPr>
              <a:t>&gt;&gt;PDF</a:t>
            </a:r>
            <a:r>
              <a:rPr kumimoji="1" lang="zh-TW" altLang="en-US" dirty="0"/>
              <a:t>　</a:t>
            </a:r>
            <a:r>
              <a:rPr kumimoji="1" lang="en-US" altLang="zh-TW" dirty="0">
                <a:hlinkClick r:id="rId4"/>
              </a:rPr>
              <a:t>&gt;&gt;</a:t>
            </a:r>
            <a:r>
              <a:rPr kumimoji="1" lang="zh-TW" altLang="en-US" dirty="0">
                <a:hlinkClick r:id="rId4"/>
              </a:rPr>
              <a:t>動画</a:t>
            </a:r>
            <a:r>
              <a:rPr kumimoji="1" lang="ja-JP" altLang="en-US" dirty="0"/>
              <a:t>　</a:t>
            </a:r>
            <a:r>
              <a:rPr kumimoji="1" lang="en-US" altLang="ja-JP" dirty="0">
                <a:hlinkClick r:id="rId5"/>
              </a:rPr>
              <a:t>&gt;&gt;</a:t>
            </a:r>
            <a:r>
              <a:rPr kumimoji="1" lang="ja-JP" altLang="en-US" dirty="0">
                <a:hlinkClick r:id="rId5"/>
              </a:rPr>
              <a:t>ソースコード</a:t>
            </a:r>
            <a:endParaRPr kumimoji="1"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A126DD70-A618-4EA2-8B21-5EF0D3D391BF}"/>
              </a:ext>
            </a:extLst>
          </p:cNvPr>
          <p:cNvGrpSpPr/>
          <p:nvPr/>
        </p:nvGrpSpPr>
        <p:grpSpPr>
          <a:xfrm>
            <a:off x="95162" y="1943857"/>
            <a:ext cx="8953675" cy="2693285"/>
            <a:chOff x="155850" y="2039354"/>
            <a:chExt cx="8699392" cy="2616796"/>
          </a:xfrm>
        </p:grpSpPr>
        <p:sp>
          <p:nvSpPr>
            <p:cNvPr id="7" name="四角形: 対角を切り取る 6">
              <a:extLst>
                <a:ext uri="{FF2B5EF4-FFF2-40B4-BE49-F238E27FC236}">
                  <a16:creationId xmlns:a16="http://schemas.microsoft.com/office/drawing/2014/main" id="{8C41F56C-3F12-4DDF-83B6-F8EEEF0ED84F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23C69663-648E-4F31-A65A-4D9D0FC498ED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四角形: 対角を切り取る 8">
              <a:extLst>
                <a:ext uri="{FF2B5EF4-FFF2-40B4-BE49-F238E27FC236}">
                  <a16:creationId xmlns:a16="http://schemas.microsoft.com/office/drawing/2014/main" id="{207BC7DB-96DC-4A60-807C-77D1D8F46076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6AA2E948-3B86-4DBA-977E-A6410C26D309}"/>
                </a:ext>
              </a:extLst>
            </p:cNvPr>
            <p:cNvSpPr/>
            <p:nvPr/>
          </p:nvSpPr>
          <p:spPr>
            <a:xfrm>
              <a:off x="2840431" y="2640935"/>
              <a:ext cx="1167083" cy="129803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77DA2B0-972D-4257-874E-0D495CB12681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フィルタ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64D1F37C-367F-4756-A083-DC7316EA919F}"/>
                </a:ext>
              </a:extLst>
            </p:cNvPr>
            <p:cNvSpPr/>
            <p:nvPr/>
          </p:nvSpPr>
          <p:spPr>
            <a:xfrm>
              <a:off x="1419222" y="2039356"/>
              <a:ext cx="1324919" cy="1670566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四角形: 角を丸くする 12">
                  <a:extLst>
                    <a:ext uri="{FF2B5EF4-FFF2-40B4-BE49-F238E27FC236}">
                      <a16:creationId xmlns:a16="http://schemas.microsoft.com/office/drawing/2014/main" id="{CAE92306-20E8-4793-B45F-9F86BE6A0EEF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4FCCC8E4-0DC3-406C-9FF8-5DB387BCF2EA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D44B0B6F-2638-4B60-831C-764726B1DAA0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6A108D0F-1FC9-49D3-BABD-EC0DEF052B50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ED0604FC-B765-467B-B76E-C154A146DEE8}"/>
                </a:ext>
              </a:extLst>
            </p:cNvPr>
            <p:cNvSpPr/>
            <p:nvPr/>
          </p:nvSpPr>
          <p:spPr>
            <a:xfrm>
              <a:off x="4103805" y="2039354"/>
              <a:ext cx="1324919" cy="1670565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8" name="直線矢印コネクタ 17">
              <a:extLst>
                <a:ext uri="{FF2B5EF4-FFF2-40B4-BE49-F238E27FC236}">
                  <a16:creationId xmlns:a16="http://schemas.microsoft.com/office/drawing/2014/main" id="{CB0D75A6-4DD7-448E-903C-0EA824249D4A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四角形: 角を丸くする 18">
                  <a:extLst>
                    <a:ext uri="{FF2B5EF4-FFF2-40B4-BE49-F238E27FC236}">
                      <a16:creationId xmlns:a16="http://schemas.microsoft.com/office/drawing/2014/main" id="{BB65A666-0789-46EF-9448-64AE85D9CFD5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AFBDB211-85D3-4210-B8AC-E6553F5EC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8972" y="2945041"/>
              <a:ext cx="1110000" cy="978074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F235F295-8761-49CF-AD24-5BAB65CC23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1497628" y="2433056"/>
              <a:ext cx="1168106" cy="116729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A3A54C0-588C-47E1-82E6-3923F8EAE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5551" y="2380492"/>
              <a:ext cx="1292455" cy="1413424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72425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C85658-883D-4E78-B89C-ADCF4721C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EKF</a:t>
            </a:r>
            <a:r>
              <a:rPr kumimoji="1" lang="ja-JP" altLang="en-US" dirty="0"/>
              <a:t>のノイズ設定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F4606F-C7B8-4319-8C13-3373FE290F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ja-JP" dirty="0">
                    <a:latin typeface="+mn-lt"/>
                  </a:rPr>
                  <a:t>Process noise for IMU</a:t>
                </a:r>
                <a:br>
                  <a:rPr kumimoji="1" lang="en-US" altLang="ja-JP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.0001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0.0001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0.0001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b="0" dirty="0">
                  <a:latin typeface="+mn-lt"/>
                </a:endParaRPr>
              </a:p>
              <a:p>
                <a:endParaRPr kumimoji="1" lang="en-US" altLang="ja-JP" dirty="0">
                  <a:latin typeface="+mn-lt"/>
                </a:endParaRPr>
              </a:p>
              <a:p>
                <a:r>
                  <a:rPr kumimoji="1" lang="en-US" altLang="ja-JP" dirty="0">
                    <a:latin typeface="+mn-lt"/>
                  </a:rPr>
                  <a:t>Measurement noise for DNN</a:t>
                </a:r>
                <a:br>
                  <a:rPr kumimoji="1" lang="en-US" altLang="ja-JP" dirty="0">
                    <a:latin typeface="+mn-lt"/>
                  </a:rPr>
                </a:b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𝑹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l-GR" altLang="ja-JP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kumimoji="1" lang="en-US" altLang="ja-JP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kumimoji="1" lang="en-US" altLang="ja-JP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ja-JP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2CF4606F-C7B8-4319-8C13-3373FE290F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4" t="-2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91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705AEC-E078-4921-B040-B4D4713D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7D7FA-3F80-4CE6-A139-68971FE7B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rgbClr val="00B050"/>
                </a:solidFill>
              </a:rPr>
              <a:t>学習環境</a:t>
            </a:r>
            <a:r>
              <a:rPr kumimoji="1" lang="ja-JP" altLang="en-US" dirty="0"/>
              <a:t>：大学キャンパス（テスト環境を除く）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kumimoji="1" lang="ja-JP" altLang="en-US" dirty="0">
                <a:solidFill>
                  <a:srgbClr val="0070C0"/>
                </a:solidFill>
              </a:rPr>
              <a:t>テスト環境</a:t>
            </a:r>
            <a:r>
              <a:rPr kumimoji="1" lang="ja-JP" altLang="en-US" dirty="0"/>
              <a:t>：大学キャンパスの</a:t>
            </a:r>
            <a:r>
              <a:rPr kumimoji="1" lang="en-US" altLang="ja-JP" dirty="0"/>
              <a:t>1</a:t>
            </a:r>
            <a:r>
              <a:rPr kumimoji="1" lang="ja-JP" altLang="en-US" dirty="0"/>
              <a:t>エリア</a:t>
            </a:r>
            <a:endParaRPr kumimoji="1"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26D804F2-555D-4C10-865F-2B013B5ED858}"/>
              </a:ext>
            </a:extLst>
          </p:cNvPr>
          <p:cNvGrpSpPr/>
          <p:nvPr/>
        </p:nvGrpSpPr>
        <p:grpSpPr>
          <a:xfrm>
            <a:off x="192024" y="2846146"/>
            <a:ext cx="8750448" cy="3615855"/>
            <a:chOff x="192024" y="2978167"/>
            <a:chExt cx="8430954" cy="3483834"/>
          </a:xfrm>
        </p:grpSpPr>
        <p:pic>
          <p:nvPicPr>
            <p:cNvPr id="4" name="図 3" descr="ダイアグラム&#10;&#10;低い精度で自動的に生成された説明">
              <a:extLst>
                <a:ext uri="{FF2B5EF4-FFF2-40B4-BE49-F238E27FC236}">
                  <a16:creationId xmlns:a16="http://schemas.microsoft.com/office/drawing/2014/main" id="{DD50AD16-5725-49DF-837E-DDAD1F7AD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6044" y="2978167"/>
              <a:ext cx="3486934" cy="3483834"/>
            </a:xfrm>
            <a:prstGeom prst="rect">
              <a:avLst/>
            </a:prstGeom>
            <a:ln w="76200">
              <a:solidFill>
                <a:srgbClr val="0070C0"/>
              </a:solidFill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FE638E0-1964-4687-B628-26750462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024" y="2978490"/>
              <a:ext cx="3679424" cy="3483510"/>
            </a:xfrm>
            <a:prstGeom prst="rect">
              <a:avLst/>
            </a:prstGeom>
          </p:spPr>
        </p:pic>
        <p:sp>
          <p:nvSpPr>
            <p:cNvPr id="6" name="フローチャート: データ 5">
              <a:extLst>
                <a:ext uri="{FF2B5EF4-FFF2-40B4-BE49-F238E27FC236}">
                  <a16:creationId xmlns:a16="http://schemas.microsoft.com/office/drawing/2014/main" id="{907207B4-081C-472E-92DF-B8F6CC8489D5}"/>
                </a:ext>
              </a:extLst>
            </p:cNvPr>
            <p:cNvSpPr/>
            <p:nvPr/>
          </p:nvSpPr>
          <p:spPr>
            <a:xfrm>
              <a:off x="432720" y="3034880"/>
              <a:ext cx="3049621" cy="3307404"/>
            </a:xfrm>
            <a:prstGeom prst="flowChartInputOutput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F89C7076-87E3-484A-BBED-AAADE0ED6AE5}"/>
                </a:ext>
              </a:extLst>
            </p:cNvPr>
            <p:cNvSpPr/>
            <p:nvPr/>
          </p:nvSpPr>
          <p:spPr>
            <a:xfrm>
              <a:off x="2018329" y="3224569"/>
              <a:ext cx="739302" cy="666345"/>
            </a:xfrm>
            <a:prstGeom prst="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571D62AC-731A-4A9C-AFE1-D72D3DFC9D63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2387980" y="3890914"/>
              <a:ext cx="2689698" cy="2571086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id="{ED6D8677-4A0C-442F-A837-CB3D21CB84B0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387980" y="2978167"/>
              <a:ext cx="2689698" cy="246402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4141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C445B8-0975-406C-8670-96CB5F61FEBB}"/>
              </a:ext>
            </a:extLst>
          </p:cNvPr>
          <p:cNvSpPr txBox="1"/>
          <p:nvPr/>
        </p:nvSpPr>
        <p:spPr>
          <a:xfrm>
            <a:off x="0" y="197346"/>
            <a:ext cx="9144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en-US" altLang="ja-JP" sz="13800" dirty="0">
                <a:latin typeface="+mn-lt"/>
              </a:rPr>
              <a:t>Editing figures</a:t>
            </a:r>
          </a:p>
          <a:p>
            <a:pPr algn="ctr" defTabSz="90000"/>
            <a:r>
              <a:rPr kumimoji="1" lang="ja-JP" altLang="en-US" sz="13800" dirty="0">
                <a:latin typeface="+mn-lt"/>
              </a:rPr>
              <a:t>↓</a:t>
            </a:r>
            <a:endParaRPr kumimoji="1" lang="en-US" altLang="ja-JP" sz="13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329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06BB74-8446-483F-B276-F5D8FFC0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EA2765-5118-4E21-AA56-8FCC520CD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10-15 min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4722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7581243-544B-4142-A507-32D30472797F}"/>
              </a:ext>
            </a:extLst>
          </p:cNvPr>
          <p:cNvGrpSpPr/>
          <p:nvPr/>
        </p:nvGrpSpPr>
        <p:grpSpPr>
          <a:xfrm>
            <a:off x="0" y="4600805"/>
            <a:ext cx="2247404" cy="2257195"/>
            <a:chOff x="3122162" y="1293364"/>
            <a:chExt cx="2247404" cy="2257195"/>
          </a:xfrm>
        </p:grpSpPr>
        <p:cxnSp>
          <p:nvCxnSpPr>
            <p:cNvPr id="20" name="直線矢印コネクタ 19">
              <a:extLst>
                <a:ext uri="{FF2B5EF4-FFF2-40B4-BE49-F238E27FC236}">
                  <a16:creationId xmlns:a16="http://schemas.microsoft.com/office/drawing/2014/main" id="{E75E2B2F-4FD2-4DB0-BA9C-2FF9BF61F5FA}"/>
                </a:ext>
              </a:extLst>
            </p:cNvPr>
            <p:cNvCxnSpPr>
              <a:cxnSpLocks/>
            </p:cNvCxnSpPr>
            <p:nvPr/>
          </p:nvCxnSpPr>
          <p:spPr>
            <a:xfrm>
              <a:off x="4245864" y="2427627"/>
              <a:ext cx="565262" cy="989172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1" name="直線矢印コネクタ 20">
              <a:extLst>
                <a:ext uri="{FF2B5EF4-FFF2-40B4-BE49-F238E27FC236}">
                  <a16:creationId xmlns:a16="http://schemas.microsoft.com/office/drawing/2014/main" id="{30D53D91-A135-4DC8-A785-A3D8519BE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5864" y="1293364"/>
              <a:ext cx="0" cy="224740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2" name="直線矢印コネクタ 21">
              <a:extLst>
                <a:ext uri="{FF2B5EF4-FFF2-40B4-BE49-F238E27FC236}">
                  <a16:creationId xmlns:a16="http://schemas.microsoft.com/office/drawing/2014/main" id="{6CC7D093-1151-420B-8B92-E584A7C0C47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45864" y="1303925"/>
              <a:ext cx="0" cy="2247404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23" name="直線矢印コネクタ 22">
              <a:extLst>
                <a:ext uri="{FF2B5EF4-FFF2-40B4-BE49-F238E27FC236}">
                  <a16:creationId xmlns:a16="http://schemas.microsoft.com/office/drawing/2014/main" id="{BFB470C7-A487-4D1C-8BBB-2C90330AB0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9000" y="1809854"/>
              <a:ext cx="1382125" cy="151051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F4F31A9F-0EF0-4CD7-B519-7D482156112C}"/>
                </a:ext>
              </a:extLst>
            </p:cNvPr>
            <p:cNvSpPr txBox="1"/>
            <p:nvPr/>
          </p:nvSpPr>
          <p:spPr>
            <a:xfrm>
              <a:off x="4811126" y="3181227"/>
              <a:ext cx="42703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kumimoji="1" lang="en-US" altLang="ja-JP" sz="1800" b="1" i="1" kern="1200" dirty="0">
                  <a:solidFill>
                    <a:schemeClr val="tx1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rPr>
                <a:t>g</a:t>
              </a:r>
              <a:endParaRPr kumimoji="1" lang="en-US" altLang="ja-JP" sz="1800" kern="1200" dirty="0">
                <a:solidFill>
                  <a:schemeClr val="tx1"/>
                </a:solidFill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0A784115-C2AD-4FD7-B44C-9D2BE500C2D2}"/>
              </a:ext>
            </a:extLst>
          </p:cNvPr>
          <p:cNvGrpSpPr>
            <a:grpSpLocks noChangeAspect="1"/>
          </p:cNvGrpSpPr>
          <p:nvPr/>
        </p:nvGrpSpPr>
        <p:grpSpPr>
          <a:xfrm>
            <a:off x="75610" y="216515"/>
            <a:ext cx="8992779" cy="985751"/>
            <a:chOff x="194199" y="1814974"/>
            <a:chExt cx="6474801" cy="1097657"/>
          </a:xfrm>
        </p:grpSpPr>
        <p:grpSp>
          <p:nvGrpSpPr>
            <p:cNvPr id="44" name="グループ化 43">
              <a:extLst>
                <a:ext uri="{FF2B5EF4-FFF2-40B4-BE49-F238E27FC236}">
                  <a16:creationId xmlns:a16="http://schemas.microsoft.com/office/drawing/2014/main" id="{080B6972-D299-494B-B1A9-A5E3310B7575}"/>
                </a:ext>
              </a:extLst>
            </p:cNvPr>
            <p:cNvGrpSpPr/>
            <p:nvPr/>
          </p:nvGrpSpPr>
          <p:grpSpPr>
            <a:xfrm>
              <a:off x="194199" y="1814974"/>
              <a:ext cx="6474801" cy="360000"/>
              <a:chOff x="7212" y="2391750"/>
              <a:chExt cx="8982337" cy="360000"/>
            </a:xfrm>
          </p:grpSpPr>
          <p:sp>
            <p:nvSpPr>
              <p:cNvPr id="51" name="正方形/長方形 50">
                <a:extLst>
                  <a:ext uri="{FF2B5EF4-FFF2-40B4-BE49-F238E27FC236}">
                    <a16:creationId xmlns:a16="http://schemas.microsoft.com/office/drawing/2014/main" id="{DE61857A-0434-45F3-91CF-26A573C412B1}"/>
                  </a:ext>
                </a:extLst>
              </p:cNvPr>
              <p:cNvSpPr/>
              <p:nvPr/>
            </p:nvSpPr>
            <p:spPr>
              <a:xfrm>
                <a:off x="2525644" y="2391750"/>
                <a:ext cx="4854356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52" name="正方形/長方形 51">
                <a:extLst>
                  <a:ext uri="{FF2B5EF4-FFF2-40B4-BE49-F238E27FC236}">
                    <a16:creationId xmlns:a16="http://schemas.microsoft.com/office/drawing/2014/main" id="{E688404E-DD9F-4736-819F-4EDA6768BF24}"/>
                  </a:ext>
                </a:extLst>
              </p:cNvPr>
              <p:cNvSpPr/>
              <p:nvPr/>
            </p:nvSpPr>
            <p:spPr>
              <a:xfrm>
                <a:off x="7212" y="2391750"/>
                <a:ext cx="2517074" cy="360000"/>
              </a:xfrm>
              <a:prstGeom prst="rect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大阪</a:t>
                </a:r>
              </a:p>
            </p:txBody>
          </p:sp>
          <p:sp>
            <p:nvSpPr>
              <p:cNvPr id="53" name="正方形/長方形 52">
                <a:extLst>
                  <a:ext uri="{FF2B5EF4-FFF2-40B4-BE49-F238E27FC236}">
                    <a16:creationId xmlns:a16="http://schemas.microsoft.com/office/drawing/2014/main" id="{7CFDFCBF-0273-4A73-BB68-7FC99DA09B1D}"/>
                  </a:ext>
                </a:extLst>
              </p:cNvPr>
              <p:cNvSpPr/>
              <p:nvPr/>
            </p:nvSpPr>
            <p:spPr>
              <a:xfrm>
                <a:off x="7380001" y="2391750"/>
                <a:ext cx="180001" cy="360000"/>
              </a:xfrm>
              <a:prstGeom prst="rect">
                <a:avLst/>
              </a:prstGeom>
              <a:solidFill>
                <a:schemeClr val="accent6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正方形/長方形 53">
                <a:extLst>
                  <a:ext uri="{FF2B5EF4-FFF2-40B4-BE49-F238E27FC236}">
                    <a16:creationId xmlns:a16="http://schemas.microsoft.com/office/drawing/2014/main" id="{4312B581-AC63-4CBB-8BB7-80A186C9A796}"/>
                  </a:ext>
                </a:extLst>
              </p:cNvPr>
              <p:cNvSpPr/>
              <p:nvPr/>
            </p:nvSpPr>
            <p:spPr>
              <a:xfrm>
                <a:off x="7554774" y="2391750"/>
                <a:ext cx="1080000" cy="360000"/>
              </a:xfrm>
              <a:prstGeom prst="rect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>
                    <a:solidFill>
                      <a:schemeClr val="tx1"/>
                    </a:solidFill>
                  </a:rPr>
                  <a:t>埼玉</a:t>
                </a:r>
              </a:p>
            </p:txBody>
          </p:sp>
          <p:sp>
            <p:nvSpPr>
              <p:cNvPr id="55" name="正方形/長方形 54">
                <a:extLst>
                  <a:ext uri="{FF2B5EF4-FFF2-40B4-BE49-F238E27FC236}">
                    <a16:creationId xmlns:a16="http://schemas.microsoft.com/office/drawing/2014/main" id="{D7A563F2-B174-43A2-95E0-67F898633F91}"/>
                  </a:ext>
                </a:extLst>
              </p:cNvPr>
              <p:cNvSpPr/>
              <p:nvPr/>
            </p:nvSpPr>
            <p:spPr>
              <a:xfrm>
                <a:off x="8634774" y="2391750"/>
                <a:ext cx="180000" cy="360000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正方形/長方形 55">
                <a:extLst>
                  <a:ext uri="{FF2B5EF4-FFF2-40B4-BE49-F238E27FC236}">
                    <a16:creationId xmlns:a16="http://schemas.microsoft.com/office/drawing/2014/main" id="{E075D9F0-9EED-485E-B944-9C47B236E064}"/>
                  </a:ext>
                </a:extLst>
              </p:cNvPr>
              <p:cNvSpPr/>
              <p:nvPr/>
            </p:nvSpPr>
            <p:spPr>
              <a:xfrm>
                <a:off x="8809548" y="2391750"/>
                <a:ext cx="180001" cy="36000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コネクタ: カギ線 44">
              <a:extLst>
                <a:ext uri="{FF2B5EF4-FFF2-40B4-BE49-F238E27FC236}">
                  <a16:creationId xmlns:a16="http://schemas.microsoft.com/office/drawing/2014/main" id="{FB337CF4-437F-4343-AA3A-0E811BED78D2}"/>
                </a:ext>
              </a:extLst>
            </p:cNvPr>
            <p:cNvCxnSpPr>
              <a:cxnSpLocks/>
              <a:stCxn id="53" idx="2"/>
              <a:endCxn id="46" idx="3"/>
            </p:cNvCxnSpPr>
            <p:nvPr/>
          </p:nvCxnSpPr>
          <p:spPr>
            <a:xfrm rot="5400000">
              <a:off x="5363711" y="2179970"/>
              <a:ext cx="214940" cy="20494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83E18DA0-CBC8-4300-83D3-DC1473578A50}"/>
                </a:ext>
              </a:extLst>
            </p:cNvPr>
            <p:cNvSpPr txBox="1"/>
            <p:nvPr/>
          </p:nvSpPr>
          <p:spPr>
            <a:xfrm>
              <a:off x="3822019" y="2174973"/>
              <a:ext cx="1546687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カルフォルニア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41948E8-AAE4-4BEA-B953-4BC6CF16F7A7}"/>
                </a:ext>
              </a:extLst>
            </p:cNvPr>
            <p:cNvSpPr txBox="1"/>
            <p:nvPr/>
          </p:nvSpPr>
          <p:spPr>
            <a:xfrm>
              <a:off x="5634759" y="2174972"/>
              <a:ext cx="577522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石川</a:t>
              </a:r>
            </a:p>
          </p:txBody>
        </p:sp>
        <p:cxnSp>
          <p:nvCxnSpPr>
            <p:cNvPr id="48" name="コネクタ: カギ線 47">
              <a:extLst>
                <a:ext uri="{FF2B5EF4-FFF2-40B4-BE49-F238E27FC236}">
                  <a16:creationId xmlns:a16="http://schemas.microsoft.com/office/drawing/2014/main" id="{911C7D0F-5713-4867-8498-F19630BE8622}"/>
                </a:ext>
              </a:extLst>
            </p:cNvPr>
            <p:cNvCxnSpPr>
              <a:cxnSpLocks/>
              <a:stCxn id="55" idx="2"/>
              <a:endCxn id="47" idx="3"/>
            </p:cNvCxnSpPr>
            <p:nvPr/>
          </p:nvCxnSpPr>
          <p:spPr>
            <a:xfrm rot="5400000">
              <a:off x="6237742" y="2149513"/>
              <a:ext cx="214939" cy="26586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テキスト ボックス 48">
              <a:extLst>
                <a:ext uri="{FF2B5EF4-FFF2-40B4-BE49-F238E27FC236}">
                  <a16:creationId xmlns:a16="http://schemas.microsoft.com/office/drawing/2014/main" id="{C2353F53-7757-4F82-B3CF-A09A6B26A4CF}"/>
                </a:ext>
              </a:extLst>
            </p:cNvPr>
            <p:cNvSpPr txBox="1"/>
            <p:nvPr/>
          </p:nvSpPr>
          <p:spPr>
            <a:xfrm>
              <a:off x="5433774" y="2482749"/>
              <a:ext cx="778504" cy="429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ja-JP" altLang="en-US" dirty="0"/>
                <a:t>神奈川</a:t>
              </a:r>
            </a:p>
          </p:txBody>
        </p:sp>
        <p:cxnSp>
          <p:nvCxnSpPr>
            <p:cNvPr id="50" name="コネクタ: カギ線 49">
              <a:extLst>
                <a:ext uri="{FF2B5EF4-FFF2-40B4-BE49-F238E27FC236}">
                  <a16:creationId xmlns:a16="http://schemas.microsoft.com/office/drawing/2014/main" id="{A885166F-AF55-497F-9727-0629EB36B466}"/>
                </a:ext>
              </a:extLst>
            </p:cNvPr>
            <p:cNvCxnSpPr>
              <a:cxnSpLocks/>
              <a:stCxn id="56" idx="2"/>
              <a:endCxn id="49" idx="3"/>
            </p:cNvCxnSpPr>
            <p:nvPr/>
          </p:nvCxnSpPr>
          <p:spPr>
            <a:xfrm rot="5400000">
              <a:off x="6146844" y="2240409"/>
              <a:ext cx="522717" cy="391846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1179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5FF8659-7773-4C72-9F14-CF2048A684C1}"/>
              </a:ext>
            </a:extLst>
          </p:cNvPr>
          <p:cNvGrpSpPr/>
          <p:nvPr/>
        </p:nvGrpSpPr>
        <p:grpSpPr>
          <a:xfrm>
            <a:off x="2" y="0"/>
            <a:ext cx="11382147" cy="2473351"/>
            <a:chOff x="2" y="0"/>
            <a:chExt cx="11382147" cy="2473351"/>
          </a:xfrm>
        </p:grpSpPr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381E0951-4931-4319-9A84-FE7E1CE3E546}"/>
                </a:ext>
              </a:extLst>
            </p:cNvPr>
            <p:cNvGrpSpPr/>
            <p:nvPr/>
          </p:nvGrpSpPr>
          <p:grpSpPr>
            <a:xfrm>
              <a:off x="2" y="0"/>
              <a:ext cx="2805358" cy="2473349"/>
              <a:chOff x="192505" y="2160423"/>
              <a:chExt cx="2805358" cy="2473349"/>
            </a:xfrm>
          </p:grpSpPr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1455A0E6-84C8-4D28-ABF7-9EF013F648FA}"/>
                  </a:ext>
                </a:extLst>
              </p:cNvPr>
              <p:cNvSpPr txBox="1"/>
              <p:nvPr/>
            </p:nvSpPr>
            <p:spPr>
              <a:xfrm>
                <a:off x="192505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(2.790, 4.521</a:t>
                </a:r>
                <a:r>
                  <a:rPr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ja-JP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8.193)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4EA6684C-8756-4480-B884-47EDA8CE8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506" y="2160423"/>
                <a:ext cx="2805356" cy="2104017"/>
              </a:xfrm>
              <a:prstGeom prst="rect">
                <a:avLst/>
              </a:prstGeom>
            </p:spPr>
          </p:pic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02F7741A-5B28-40CA-A12E-AF824CB1FAB5}"/>
                </a:ext>
              </a:extLst>
            </p:cNvPr>
            <p:cNvGrpSpPr/>
            <p:nvPr/>
          </p:nvGrpSpPr>
          <p:grpSpPr>
            <a:xfrm>
              <a:off x="2858932" y="0"/>
              <a:ext cx="2805358" cy="2473349"/>
              <a:chOff x="3051436" y="2160423"/>
              <a:chExt cx="2805358" cy="2473349"/>
            </a:xfrm>
          </p:grpSpPr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03C87417-78EA-4A1D-8D81-FAA7AEBB38E4}"/>
                  </a:ext>
                </a:extLst>
              </p:cNvPr>
              <p:cNvSpPr txBox="1"/>
              <p:nvPr/>
            </p:nvSpPr>
            <p:spPr>
              <a:xfrm>
                <a:off x="305143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(-3.711, -4.009, 8.073)</a:t>
                </a:r>
              </a:p>
            </p:txBody>
          </p:sp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2A899B21-0462-43D1-BBF3-D1A9DA4DC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1438" y="2160423"/>
                <a:ext cx="2805356" cy="2104017"/>
              </a:xfrm>
              <a:prstGeom prst="rect">
                <a:avLst/>
              </a:prstGeom>
            </p:spPr>
          </p:pic>
        </p:grpSp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148F3C3A-239E-4E5D-8C03-ED2D76140B22}"/>
                </a:ext>
              </a:extLst>
            </p:cNvPr>
            <p:cNvGrpSpPr/>
            <p:nvPr/>
          </p:nvGrpSpPr>
          <p:grpSpPr>
            <a:xfrm>
              <a:off x="8576791" y="0"/>
              <a:ext cx="2805358" cy="2473351"/>
              <a:chOff x="8769298" y="2160421"/>
              <a:chExt cx="2805358" cy="2473351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182C12CC-4B98-43C6-8BDC-8F328114F0A3}"/>
                  </a:ext>
                </a:extLst>
              </p:cNvPr>
              <p:cNvSpPr txBox="1"/>
              <p:nvPr/>
            </p:nvSpPr>
            <p:spPr>
              <a:xfrm>
                <a:off x="8769298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(-4.613, -0.419, 8.651)</a:t>
                </a:r>
              </a:p>
            </p:txBody>
          </p:sp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4DD89C4D-52EA-4626-A77A-092AF81A2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9298" y="2160421"/>
                <a:ext cx="2805358" cy="2104019"/>
              </a:xfrm>
              <a:prstGeom prst="rect">
                <a:avLst/>
              </a:prstGeom>
            </p:spPr>
          </p:pic>
        </p:grpSp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30D683E2-40E9-4DDC-81D8-630E4BCAA3AA}"/>
                </a:ext>
              </a:extLst>
            </p:cNvPr>
            <p:cNvGrpSpPr/>
            <p:nvPr/>
          </p:nvGrpSpPr>
          <p:grpSpPr>
            <a:xfrm>
              <a:off x="5717862" y="0"/>
              <a:ext cx="2805358" cy="2473350"/>
              <a:chOff x="5910366" y="2160422"/>
              <a:chExt cx="2805358" cy="2473350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07A8F71-B940-4089-8C0F-B6A198CF92AD}"/>
                  </a:ext>
                </a:extLst>
              </p:cNvPr>
              <p:cNvSpPr txBox="1"/>
              <p:nvPr/>
            </p:nvSpPr>
            <p:spPr>
              <a:xfrm>
                <a:off x="591036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(2.857, -1.053, 9.344)</a:t>
                </a:r>
              </a:p>
            </p:txBody>
          </p:sp>
          <p:pic>
            <p:nvPicPr>
              <p:cNvPr id="8" name="図 7">
                <a:extLst>
                  <a:ext uri="{FF2B5EF4-FFF2-40B4-BE49-F238E27FC236}">
                    <a16:creationId xmlns:a16="http://schemas.microsoft.com/office/drawing/2014/main" id="{105BD6AB-F0D0-4B64-8734-99F054B5B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366" y="2160422"/>
                <a:ext cx="2805357" cy="2104018"/>
              </a:xfrm>
              <a:prstGeom prst="rect">
                <a:avLst/>
              </a:prstGeom>
            </p:spPr>
          </p:pic>
        </p:grp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1A1663C5-A9E7-48DD-B63C-3862CD45EDB4}"/>
              </a:ext>
            </a:extLst>
          </p:cNvPr>
          <p:cNvGrpSpPr/>
          <p:nvPr/>
        </p:nvGrpSpPr>
        <p:grpSpPr>
          <a:xfrm>
            <a:off x="0" y="4384648"/>
            <a:ext cx="11380998" cy="2473352"/>
            <a:chOff x="0" y="4384648"/>
            <a:chExt cx="11380998" cy="2473352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7E208F3-F95D-42F9-A410-0992FE9F4475}"/>
                </a:ext>
              </a:extLst>
            </p:cNvPr>
            <p:cNvGrpSpPr/>
            <p:nvPr/>
          </p:nvGrpSpPr>
          <p:grpSpPr>
            <a:xfrm>
              <a:off x="0" y="4384648"/>
              <a:ext cx="2807660" cy="2473352"/>
              <a:chOff x="-2301" y="2473348"/>
              <a:chExt cx="2807660" cy="2473352"/>
            </a:xfrm>
          </p:grpSpPr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B33D5B94-3614-4655-A77C-A2E3896D1ABF}"/>
                  </a:ext>
                </a:extLst>
              </p:cNvPr>
              <p:cNvSpPr txBox="1"/>
              <p:nvPr/>
            </p:nvSpPr>
            <p:spPr>
              <a:xfrm>
                <a:off x="-2301" y="4577368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(2.120, 3.739, 8.803)</a:t>
                </a:r>
              </a:p>
            </p:txBody>
          </p:sp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EEE37380-3DAE-4020-A3A8-262E6CF02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" y="2473348"/>
                <a:ext cx="2805361" cy="2104021"/>
              </a:xfrm>
              <a:prstGeom prst="rect">
                <a:avLst/>
              </a:prstGeom>
            </p:spPr>
          </p:pic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1F35BC17-3303-4486-BAA4-D902A8DDADBD}"/>
                </a:ext>
              </a:extLst>
            </p:cNvPr>
            <p:cNvGrpSpPr/>
            <p:nvPr/>
          </p:nvGrpSpPr>
          <p:grpSpPr>
            <a:xfrm>
              <a:off x="2857778" y="4384648"/>
              <a:ext cx="2809961" cy="2473352"/>
              <a:chOff x="2857778" y="2473346"/>
              <a:chExt cx="2809961" cy="2473352"/>
            </a:xfrm>
          </p:grpSpPr>
          <p:pic>
            <p:nvPicPr>
              <p:cNvPr id="24" name="図 23">
                <a:extLst>
                  <a:ext uri="{FF2B5EF4-FFF2-40B4-BE49-F238E27FC236}">
                    <a16:creationId xmlns:a16="http://schemas.microsoft.com/office/drawing/2014/main" id="{CA979909-AB15-4C71-91CD-A0A01925F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778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B8C31417-A98F-48B3-901D-978878CA9CFB}"/>
                  </a:ext>
                </a:extLst>
              </p:cNvPr>
              <p:cNvSpPr txBox="1"/>
              <p:nvPr/>
            </p:nvSpPr>
            <p:spPr>
              <a:xfrm>
                <a:off x="2862381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(2.336, -1.561, 9.397)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2338A35F-62DA-4148-BFB8-E092D0B6B1DC}"/>
                </a:ext>
              </a:extLst>
            </p:cNvPr>
            <p:cNvGrpSpPr/>
            <p:nvPr/>
          </p:nvGrpSpPr>
          <p:grpSpPr>
            <a:xfrm>
              <a:off x="5713256" y="4384650"/>
              <a:ext cx="2809963" cy="2473350"/>
              <a:chOff x="5713256" y="2473348"/>
              <a:chExt cx="2809963" cy="2473350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19851F71-DE16-475E-AC68-852624DD2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859" y="2473348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1DEA4AAC-B4A9-4B8D-B9C0-D289CC63B150}"/>
                  </a:ext>
                </a:extLst>
              </p:cNvPr>
              <p:cNvSpPr txBox="1"/>
              <p:nvPr/>
            </p:nvSpPr>
            <p:spPr>
              <a:xfrm>
                <a:off x="5713256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(3.601, -3.423, 8.380)</a:t>
                </a:r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3C20A3B-7E61-4E9D-A84C-9F35C9783137}"/>
                </a:ext>
              </a:extLst>
            </p:cNvPr>
            <p:cNvGrpSpPr/>
            <p:nvPr/>
          </p:nvGrpSpPr>
          <p:grpSpPr>
            <a:xfrm>
              <a:off x="8575638" y="4384648"/>
              <a:ext cx="2805360" cy="2473352"/>
              <a:chOff x="8575638" y="2473346"/>
              <a:chExt cx="2805360" cy="2473352"/>
            </a:xfrm>
          </p:grpSpPr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id="{2E62E73A-20C1-4F9F-9381-F5AB9D06F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5638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B5D2B772-9CCD-401C-8A52-9BAE7B712287}"/>
                  </a:ext>
                </a:extLst>
              </p:cNvPr>
              <p:cNvSpPr txBox="1"/>
              <p:nvPr/>
            </p:nvSpPr>
            <p:spPr>
              <a:xfrm>
                <a:off x="8575639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(2.342, -0.562, 9.501)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9593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ADAFD8DA-DD8A-4840-9E68-39432529B71F}"/>
              </a:ext>
            </a:extLst>
          </p:cNvPr>
          <p:cNvGrpSpPr/>
          <p:nvPr/>
        </p:nvGrpSpPr>
        <p:grpSpPr>
          <a:xfrm>
            <a:off x="-919330" y="359434"/>
            <a:ext cx="11715056" cy="2165087"/>
            <a:chOff x="238471" y="662842"/>
            <a:chExt cx="11715056" cy="2165087"/>
          </a:xfrm>
        </p:grpSpPr>
        <p:pic>
          <p:nvPicPr>
            <p:cNvPr id="3" name="図 2" descr="屋外, 草, 道路, ストリート が含まれている画像&#10;&#10;自動的に生成された説明">
              <a:extLst>
                <a:ext uri="{FF2B5EF4-FFF2-40B4-BE49-F238E27FC236}">
                  <a16:creationId xmlns:a16="http://schemas.microsoft.com/office/drawing/2014/main" id="{951B1FE6-7A6F-4D9A-BF18-5D53BB85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548" y="663611"/>
              <a:ext cx="1849678" cy="13872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63D42DB-A223-42D6-9735-B7AA6FCD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280" y="663613"/>
              <a:ext cx="1849676" cy="138725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CAEEA74-EA50-48EE-BB63-5AFB1F11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010" y="663613"/>
              <a:ext cx="1849677" cy="1387258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FBB55FDA-52EA-4794-81CA-9D143B45B4CD}"/>
                </a:ext>
              </a:extLst>
            </p:cNvPr>
            <p:cNvSpPr txBox="1"/>
            <p:nvPr/>
          </p:nvSpPr>
          <p:spPr>
            <a:xfrm>
              <a:off x="238472" y="2052359"/>
              <a:ext cx="18496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480×640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C1984C8D-8537-41A5-B3DC-03CC882323AD}"/>
                </a:ext>
              </a:extLst>
            </p:cNvPr>
            <p:cNvSpPr txBox="1"/>
            <p:nvPr/>
          </p:nvSpPr>
          <p:spPr>
            <a:xfrm>
              <a:off x="10848442" y="2060827"/>
              <a:ext cx="11050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244×244</a:t>
              </a:r>
            </a:p>
          </p:txBody>
        </p:sp>
        <p:pic>
          <p:nvPicPr>
            <p:cNvPr id="8" name="図 7" descr="屋外, 道路, ストリート, 建物 が含まれている画像&#10;&#10;自動的に生成された説明">
              <a:extLst>
                <a:ext uri="{FF2B5EF4-FFF2-40B4-BE49-F238E27FC236}">
                  <a16:creationId xmlns:a16="http://schemas.microsoft.com/office/drawing/2014/main" id="{1F00CD9F-20DD-4339-8ED0-FF283101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38" y="1004645"/>
              <a:ext cx="705189" cy="705189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矢印: 五方向 8">
              <a:extLst>
                <a:ext uri="{FF2B5EF4-FFF2-40B4-BE49-F238E27FC236}">
                  <a16:creationId xmlns:a16="http://schemas.microsoft.com/office/drawing/2014/main" id="{711AD59F-4E91-4314-BF7D-A1C68E5B3B22}"/>
                </a:ext>
              </a:extLst>
            </p:cNvPr>
            <p:cNvSpPr/>
            <p:nvPr/>
          </p:nvSpPr>
          <p:spPr>
            <a:xfrm>
              <a:off x="1163309" y="2440144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Flip (50%)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矢印: 五方向 9">
              <a:extLst>
                <a:ext uri="{FF2B5EF4-FFF2-40B4-BE49-F238E27FC236}">
                  <a16:creationId xmlns:a16="http://schemas.microsoft.com/office/drawing/2014/main" id="{D008876D-6D58-4513-BB70-80DEEFE8154F}"/>
                </a:ext>
              </a:extLst>
            </p:cNvPr>
            <p:cNvSpPr/>
            <p:nvPr/>
          </p:nvSpPr>
          <p:spPr>
            <a:xfrm>
              <a:off x="3370536" y="2438161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Homography</a:t>
              </a:r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kumimoji="1"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矢印: 五方向 10">
              <a:extLst>
                <a:ext uri="{FF2B5EF4-FFF2-40B4-BE49-F238E27FC236}">
                  <a16:creationId xmlns:a16="http://schemas.microsoft.com/office/drawing/2014/main" id="{8D03D18B-E5AD-4D23-997B-5A99703224F8}"/>
                </a:ext>
              </a:extLst>
            </p:cNvPr>
            <p:cNvSpPr/>
            <p:nvPr/>
          </p:nvSpPr>
          <p:spPr>
            <a:xfrm>
              <a:off x="5572806" y="2437862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矢印: 五方向 11">
              <a:extLst>
                <a:ext uri="{FF2B5EF4-FFF2-40B4-BE49-F238E27FC236}">
                  <a16:creationId xmlns:a16="http://schemas.microsoft.com/office/drawing/2014/main" id="{178DAF43-B09D-41FF-8F93-7A4983F1CC2C}"/>
                </a:ext>
              </a:extLst>
            </p:cNvPr>
            <p:cNvSpPr/>
            <p:nvPr/>
          </p:nvSpPr>
          <p:spPr>
            <a:xfrm>
              <a:off x="7770118" y="2441661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矢印: 五方向 12">
              <a:extLst>
                <a:ext uri="{FF2B5EF4-FFF2-40B4-BE49-F238E27FC236}">
                  <a16:creationId xmlns:a16="http://schemas.microsoft.com/office/drawing/2014/main" id="{56E12BA4-BA23-4661-B29E-802B61E06A44}"/>
                </a:ext>
              </a:extLst>
            </p:cNvPr>
            <p:cNvSpPr/>
            <p:nvPr/>
          </p:nvSpPr>
          <p:spPr>
            <a:xfrm>
              <a:off x="9967430" y="2441485"/>
              <a:ext cx="1634477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Resize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ECF9FB5F-1AD4-4D8B-9C0E-243FC6A97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71" y="662842"/>
              <a:ext cx="1849676" cy="138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8C76896-A79F-4BF4-A737-33EB4C6050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40741" y="662842"/>
              <a:ext cx="1849676" cy="1387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9B4EE77-9347-418B-A6F9-6759290AEF38}"/>
              </a:ext>
            </a:extLst>
          </p:cNvPr>
          <p:cNvGrpSpPr/>
          <p:nvPr/>
        </p:nvGrpSpPr>
        <p:grpSpPr>
          <a:xfrm>
            <a:off x="-723495" y="3277092"/>
            <a:ext cx="9867495" cy="2467919"/>
            <a:chOff x="702368" y="5941108"/>
            <a:chExt cx="9867495" cy="2467919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AC02B22B-8A3F-4543-9AF5-8EBCE2FB071C}"/>
                </a:ext>
              </a:extLst>
            </p:cNvPr>
            <p:cNvGrpSpPr/>
            <p:nvPr/>
          </p:nvGrpSpPr>
          <p:grpSpPr>
            <a:xfrm>
              <a:off x="702368" y="5949755"/>
              <a:ext cx="1090184" cy="1816489"/>
              <a:chOff x="8229344" y="2256846"/>
              <a:chExt cx="1300698" cy="2167254"/>
            </a:xfrm>
          </p:grpSpPr>
          <p:cxnSp>
            <p:nvCxnSpPr>
              <p:cNvPr id="44" name="直線矢印コネクタ 43">
                <a:extLst>
                  <a:ext uri="{FF2B5EF4-FFF2-40B4-BE49-F238E27FC236}">
                    <a16:creationId xmlns:a16="http://schemas.microsoft.com/office/drawing/2014/main" id="{AA40F288-C68E-47CE-8499-8544C40CDB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4724" y="3130360"/>
                <a:ext cx="202211" cy="12937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矢印コネクタ 44">
                <a:extLst>
                  <a:ext uri="{FF2B5EF4-FFF2-40B4-BE49-F238E27FC236}">
                    <a16:creationId xmlns:a16="http://schemas.microsoft.com/office/drawing/2014/main" id="{A9A061C6-7931-4878-958F-19EB1543CF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矢印コネクタ 45">
                <a:extLst>
                  <a:ext uri="{FF2B5EF4-FFF2-40B4-BE49-F238E27FC236}">
                    <a16:creationId xmlns:a16="http://schemas.microsoft.com/office/drawing/2014/main" id="{3EF484AD-E67D-43F2-A795-F0AE64B63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矢印コネクタ 46">
                <a:extLst>
                  <a:ext uri="{FF2B5EF4-FFF2-40B4-BE49-F238E27FC236}">
                    <a16:creationId xmlns:a16="http://schemas.microsoft.com/office/drawing/2014/main" id="{13F3D74F-5F09-4146-8480-8F955A0299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A348AD3D-A918-4059-87C3-2EE878884C76}"/>
                </a:ext>
              </a:extLst>
            </p:cNvPr>
            <p:cNvSpPr/>
            <p:nvPr/>
          </p:nvSpPr>
          <p:spPr>
            <a:xfrm>
              <a:off x="1433008" y="8019273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Flip (50%)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E0552884-02C5-4055-97A1-E8572350AD18}"/>
                </a:ext>
              </a:extLst>
            </p:cNvPr>
            <p:cNvGrpSpPr/>
            <p:nvPr/>
          </p:nvGrpSpPr>
          <p:grpSpPr>
            <a:xfrm>
              <a:off x="2906100" y="5947053"/>
              <a:ext cx="1090184" cy="1816490"/>
              <a:chOff x="8229344" y="2256846"/>
              <a:chExt cx="1300698" cy="2167254"/>
            </a:xfrm>
          </p:grpSpPr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1A162D8C-A306-4299-B826-B57CE12894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2854" y="3130360"/>
                <a:ext cx="202211" cy="129374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矢印コネクタ 40">
                <a:extLst>
                  <a:ext uri="{FF2B5EF4-FFF2-40B4-BE49-F238E27FC236}">
                    <a16:creationId xmlns:a16="http://schemas.microsoft.com/office/drawing/2014/main" id="{54E4DDE4-7855-4C76-AEF3-696DA1B924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矢印コネクタ 41">
                <a:extLst>
                  <a:ext uri="{FF2B5EF4-FFF2-40B4-BE49-F238E27FC236}">
                    <a16:creationId xmlns:a16="http://schemas.microsoft.com/office/drawing/2014/main" id="{1B03FAB5-28FF-474B-988C-2BF2082FAD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08DF7768-218A-44BC-A6C8-8149B42DB4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01692081-C2C3-44AE-9AB1-CBE8CD979E32}"/>
                </a:ext>
              </a:extLst>
            </p:cNvPr>
            <p:cNvGrpSpPr/>
            <p:nvPr/>
          </p:nvGrpSpPr>
          <p:grpSpPr>
            <a:xfrm>
              <a:off x="5114232" y="5957292"/>
              <a:ext cx="1090184" cy="1525873"/>
              <a:chOff x="8229344" y="2256846"/>
              <a:chExt cx="1300698" cy="1820519"/>
            </a:xfrm>
          </p:grpSpPr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A7EE5609-D596-4765-969A-1A54CB8E4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5065" y="3130360"/>
                <a:ext cx="221038" cy="9470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id="{A711793A-1065-48F3-97EB-B65F973D6C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矢印コネクタ 37">
                <a:extLst>
                  <a:ext uri="{FF2B5EF4-FFF2-40B4-BE49-F238E27FC236}">
                    <a16:creationId xmlns:a16="http://schemas.microsoft.com/office/drawing/2014/main" id="{4DA10B91-DD14-46A0-A526-16104CB71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矢印コネクタ 38">
                <a:extLst>
                  <a:ext uri="{FF2B5EF4-FFF2-40B4-BE49-F238E27FC236}">
                    <a16:creationId xmlns:a16="http://schemas.microsoft.com/office/drawing/2014/main" id="{4B59CCE8-5DF3-4711-A4AA-B7766EA1C0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113AE4B6-532F-40C5-B47B-46C0E9926757}"/>
                </a:ext>
              </a:extLst>
            </p:cNvPr>
            <p:cNvGrpSpPr/>
            <p:nvPr/>
          </p:nvGrpSpPr>
          <p:grpSpPr>
            <a:xfrm>
              <a:off x="7318757" y="5941108"/>
              <a:ext cx="1090184" cy="1621693"/>
              <a:chOff x="8229344" y="2256846"/>
              <a:chExt cx="1300698" cy="1934843"/>
            </a:xfrm>
          </p:grpSpPr>
          <p:cxnSp>
            <p:nvCxnSpPr>
              <p:cNvPr id="32" name="直線矢印コネクタ 31">
                <a:extLst>
                  <a:ext uri="{FF2B5EF4-FFF2-40B4-BE49-F238E27FC236}">
                    <a16:creationId xmlns:a16="http://schemas.microsoft.com/office/drawing/2014/main" id="{FBD2C3C3-334C-4741-BE29-ECBAECB762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04383" y="3130361"/>
                <a:ext cx="390684" cy="10613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矢印コネクタ 32">
                <a:extLst>
                  <a:ext uri="{FF2B5EF4-FFF2-40B4-BE49-F238E27FC236}">
                    <a16:creationId xmlns:a16="http://schemas.microsoft.com/office/drawing/2014/main" id="{32FC41C1-5895-4640-BA9A-E45DAE8DE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矢印コネクタ 33">
                <a:extLst>
                  <a:ext uri="{FF2B5EF4-FFF2-40B4-BE49-F238E27FC236}">
                    <a16:creationId xmlns:a16="http://schemas.microsoft.com/office/drawing/2014/main" id="{71FC39E5-8A8E-4B9E-A467-BAEEA8FC95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5204C457-2DD7-4278-BB32-AFF5DC20A7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E19D7892-0C80-4391-B3CA-60B7CCA4840A}"/>
                </a:ext>
              </a:extLst>
            </p:cNvPr>
            <p:cNvGrpSpPr/>
            <p:nvPr/>
          </p:nvGrpSpPr>
          <p:grpSpPr>
            <a:xfrm>
              <a:off x="9479679" y="5941111"/>
              <a:ext cx="1090184" cy="1202888"/>
              <a:chOff x="8229344" y="2256846"/>
              <a:chExt cx="1300698" cy="1435165"/>
            </a:xfrm>
          </p:grpSpPr>
          <p:cxnSp>
            <p:nvCxnSpPr>
              <p:cNvPr id="28" name="直線矢印コネクタ 27">
                <a:extLst>
                  <a:ext uri="{FF2B5EF4-FFF2-40B4-BE49-F238E27FC236}">
                    <a16:creationId xmlns:a16="http://schemas.microsoft.com/office/drawing/2014/main" id="{B22DD062-DB46-488C-B5A2-06B2413C28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99728" y="3130361"/>
                <a:ext cx="195339" cy="56165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矢印コネクタ 28">
                <a:extLst>
                  <a:ext uri="{FF2B5EF4-FFF2-40B4-BE49-F238E27FC236}">
                    <a16:creationId xmlns:a16="http://schemas.microsoft.com/office/drawing/2014/main" id="{3C92F0C8-FA15-4543-8A6B-1A9C6DC689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4725" y="2256846"/>
                <a:ext cx="0" cy="873514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矢印コネクタ 29">
                <a:extLst>
                  <a:ext uri="{FF2B5EF4-FFF2-40B4-BE49-F238E27FC236}">
                    <a16:creationId xmlns:a16="http://schemas.microsoft.com/office/drawing/2014/main" id="{CD3324DE-4443-46F6-AC21-B983B1AEFC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29344" y="3130360"/>
                <a:ext cx="872822" cy="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矢印コネクタ 30">
                <a:extLst>
                  <a:ext uri="{FF2B5EF4-FFF2-40B4-BE49-F238E27FC236}">
                    <a16:creationId xmlns:a16="http://schemas.microsoft.com/office/drawing/2014/main" id="{502E1C29-4729-4475-98CB-788AB4ED4D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2166" y="2654603"/>
                <a:ext cx="427876" cy="467624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矢印: 五方向 22">
              <a:extLst>
                <a:ext uri="{FF2B5EF4-FFF2-40B4-BE49-F238E27FC236}">
                  <a16:creationId xmlns:a16="http://schemas.microsoft.com/office/drawing/2014/main" id="{3098B648-F3DD-4C05-A042-D06F2322A0FD}"/>
                </a:ext>
              </a:extLst>
            </p:cNvPr>
            <p:cNvSpPr/>
            <p:nvPr/>
          </p:nvSpPr>
          <p:spPr>
            <a:xfrm>
              <a:off x="3648776" y="8019259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kumimoji="1"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矢印: 五方向 23">
              <a:extLst>
                <a:ext uri="{FF2B5EF4-FFF2-40B4-BE49-F238E27FC236}">
                  <a16:creationId xmlns:a16="http://schemas.microsoft.com/office/drawing/2014/main" id="{717A8917-3988-4493-91EA-A7C365106324}"/>
                </a:ext>
              </a:extLst>
            </p:cNvPr>
            <p:cNvSpPr/>
            <p:nvPr/>
          </p:nvSpPr>
          <p:spPr>
            <a:xfrm>
              <a:off x="5851046" y="8018960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 </a:t>
              </a:r>
              <a:r>
                <a:rPr kumimoji="1" lang="en-US" altLang="ja-JP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Δ</a:t>
              </a:r>
              <a:r>
                <a:rPr lang="en-US" altLang="ja-JP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φ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矢印: 五方向 24">
              <a:extLst>
                <a:ext uri="{FF2B5EF4-FFF2-40B4-BE49-F238E27FC236}">
                  <a16:creationId xmlns:a16="http://schemas.microsoft.com/office/drawing/2014/main" id="{B89008CD-36AF-431B-9039-1D4688E93A44}"/>
                </a:ext>
              </a:extLst>
            </p:cNvPr>
            <p:cNvSpPr/>
            <p:nvPr/>
          </p:nvSpPr>
          <p:spPr>
            <a:xfrm>
              <a:off x="8048358" y="8022759"/>
              <a:ext cx="2197312" cy="386268"/>
            </a:xfrm>
            <a:prstGeom prst="homePlat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Normalization</a:t>
              </a:r>
              <a:endParaRPr kumimoji="1" lang="ja-JP" alt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13">
                  <a:extLst>
                    <a:ext uri="{FF2B5EF4-FFF2-40B4-BE49-F238E27FC236}">
                      <a16:creationId xmlns:a16="http://schemas.microsoft.com/office/drawing/2014/main" id="{D03580EB-BA0A-4D90-AF69-BCBD69981239}"/>
                    </a:ext>
                  </a:extLst>
                </p:cNvPr>
                <p:cNvSpPr txBox="1"/>
                <p:nvPr/>
              </p:nvSpPr>
              <p:spPr>
                <a:xfrm>
                  <a:off x="9820093" y="7113833"/>
                  <a:ext cx="2756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ja-JP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𝒈</m:t>
                            </m:r>
                          </m:e>
                        </m:acc>
                      </m:oMath>
                    </m:oMathPara>
                  </a14:m>
                  <a:endParaRPr kumimoji="1" lang="en-US" altLang="ja-JP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" name="テキスト ボックス 13">
                  <a:extLst>
                    <a:ext uri="{FF2B5EF4-FFF2-40B4-BE49-F238E27FC236}">
                      <a16:creationId xmlns:a16="http://schemas.microsoft.com/office/drawing/2014/main" id="{0EDEE217-8EB4-426F-8A3A-54D6C937A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0093" y="7113833"/>
                  <a:ext cx="27563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0000" t="-4918" b="-81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13">
                  <a:extLst>
                    <a:ext uri="{FF2B5EF4-FFF2-40B4-BE49-F238E27FC236}">
                      <a16:creationId xmlns:a16="http://schemas.microsoft.com/office/drawing/2014/main" id="{7EB85DB8-B1BD-4DD8-BFDC-DEFB5AB3A84B}"/>
                    </a:ext>
                  </a:extLst>
                </p:cNvPr>
                <p:cNvSpPr txBox="1"/>
                <p:nvPr/>
              </p:nvSpPr>
              <p:spPr>
                <a:xfrm>
                  <a:off x="1254091" y="7396913"/>
                  <a:ext cx="27563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ja-JP"/>
                  </a:defPPr>
                  <a:lvl1pPr marL="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oMath>
                    </m:oMathPara>
                  </a14:m>
                  <a:endParaRPr kumimoji="1" lang="en-US" altLang="ja-JP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" name="テキスト ボックス 13">
                  <a:extLst>
                    <a:ext uri="{FF2B5EF4-FFF2-40B4-BE49-F238E27FC236}">
                      <a16:creationId xmlns:a16="http://schemas.microsoft.com/office/drawing/2014/main" id="{0AE1F2AD-6631-4B66-BB7E-8526FC64B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4091" y="7396913"/>
                  <a:ext cx="275637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0000" b="-81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7306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E881F23-22A9-4CE1-ACA7-F0BD3C5C2F0D}"/>
                  </a:ext>
                </a:extLst>
              </p:cNvPr>
              <p:cNvSpPr txBox="1"/>
              <p:nvPr/>
            </p:nvSpPr>
            <p:spPr>
              <a:xfrm>
                <a:off x="1403785" y="3541350"/>
                <a:ext cx="5354832" cy="1560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ja-JP" alt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ja-JP" altLang="en-US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e>
                      </m:acc>
                      <m:r>
                        <a:rPr kumimoji="1" lang="en-US" altLang="ja-JP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1"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ja-JP" alt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kumimoji="1" lang="en-US" altLang="ja-JP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1"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kumimoji="1"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ja-JP" altLang="en-US" i="1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ja-JP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kumimoji="1" lang="en-US" altLang="ja-JP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l-GR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sSup>
                        <m:sSup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ja-JP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1" lang="en-US" altLang="ja-JP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kumimoji="1" lang="en-US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kumimoji="1" lang="en-US" altLang="ja-JP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kumimoji="1"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kumimoji="1"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xp</m:t>
                                </m:r>
                                <m: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ja-JP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</m:t>
                                    </m:r>
                                  </m:e>
                                  <m:sub>
                                    <m:r>
                                      <a:rPr kumimoji="1" lang="en-US" altLang="ja-JP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ja-JP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9E881F23-22A9-4CE1-ACA7-F0BD3C5C2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785" y="3541350"/>
                <a:ext cx="5354832" cy="15608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78CB382B-5B78-4BAD-AC11-95C80F4DA9C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105256" y="4321756"/>
            <a:ext cx="12985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2381DA95-E5D4-43CA-AAFC-ED91F8C5881A}"/>
              </a:ext>
            </a:extLst>
          </p:cNvPr>
          <p:cNvGrpSpPr/>
          <p:nvPr/>
        </p:nvGrpSpPr>
        <p:grpSpPr>
          <a:xfrm>
            <a:off x="-42939" y="0"/>
            <a:ext cx="12359032" cy="3080553"/>
            <a:chOff x="-42939" y="1776503"/>
            <a:chExt cx="12359032" cy="3080553"/>
          </a:xfrm>
        </p:grpSpPr>
        <p:pic>
          <p:nvPicPr>
            <p:cNvPr id="66" name="図 65">
              <a:extLst>
                <a:ext uri="{FF2B5EF4-FFF2-40B4-BE49-F238E27FC236}">
                  <a16:creationId xmlns:a16="http://schemas.microsoft.com/office/drawing/2014/main" id="{E0A6CB7C-1404-4A22-8C49-7D6CB600E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939" y="2417251"/>
              <a:ext cx="1102394" cy="1102394"/>
            </a:xfrm>
            <a:prstGeom prst="rect">
              <a:avLst/>
            </a:prstGeom>
          </p:spPr>
        </p:pic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61B51AAE-79A6-4DBA-89C6-7C98E34D817A}"/>
                </a:ext>
              </a:extLst>
            </p:cNvPr>
            <p:cNvSpPr/>
            <p:nvPr/>
          </p:nvSpPr>
          <p:spPr>
            <a:xfrm>
              <a:off x="1266601" y="23014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54492A8E-92F1-459E-9952-62D3B366F343}"/>
                </a:ext>
              </a:extLst>
            </p:cNvPr>
            <p:cNvSpPr/>
            <p:nvPr/>
          </p:nvSpPr>
          <p:spPr>
            <a:xfrm>
              <a:off x="1720363" y="2301490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BC3E3268-1D37-4176-8CE0-2608BFB30A7C}"/>
                </a:ext>
              </a:extLst>
            </p:cNvPr>
            <p:cNvSpPr txBox="1"/>
            <p:nvPr/>
          </p:nvSpPr>
          <p:spPr>
            <a:xfrm>
              <a:off x="1266602" y="1993710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64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FFEDBD36-190C-45FE-8541-8E160D0C1B4F}"/>
                </a:ext>
              </a:extLst>
            </p:cNvPr>
            <p:cNvCxnSpPr>
              <a:cxnSpLocks/>
              <a:stCxn id="66" idx="3"/>
              <a:endCxn id="67" idx="1"/>
            </p:cNvCxnSpPr>
            <p:nvPr/>
          </p:nvCxnSpPr>
          <p:spPr>
            <a:xfrm flipV="1">
              <a:off x="1059455" y="2964088"/>
              <a:ext cx="207146" cy="4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83BDB929-8713-4ABD-88D1-B1E9DDD55BD6}"/>
                </a:ext>
              </a:extLst>
            </p:cNvPr>
            <p:cNvSpPr/>
            <p:nvPr/>
          </p:nvSpPr>
          <p:spPr>
            <a:xfrm>
              <a:off x="2365487" y="2301489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正方形/長方形 71">
              <a:extLst>
                <a:ext uri="{FF2B5EF4-FFF2-40B4-BE49-F238E27FC236}">
                  <a16:creationId xmlns:a16="http://schemas.microsoft.com/office/drawing/2014/main" id="{4F0F323D-F167-46C9-951F-E4A21542D980}"/>
                </a:ext>
              </a:extLst>
            </p:cNvPr>
            <p:cNvSpPr/>
            <p:nvPr/>
          </p:nvSpPr>
          <p:spPr>
            <a:xfrm>
              <a:off x="2819249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8AE98A5E-38F3-435D-993A-751A3B68F72F}"/>
                </a:ext>
              </a:extLst>
            </p:cNvPr>
            <p:cNvSpPr txBox="1"/>
            <p:nvPr/>
          </p:nvSpPr>
          <p:spPr>
            <a:xfrm>
              <a:off x="2365484" y="1991014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cxnSp>
          <p:nvCxnSpPr>
            <p:cNvPr id="74" name="直線矢印コネクタ 73">
              <a:extLst>
                <a:ext uri="{FF2B5EF4-FFF2-40B4-BE49-F238E27FC236}">
                  <a16:creationId xmlns:a16="http://schemas.microsoft.com/office/drawing/2014/main" id="{D6828EB6-C426-4F26-98FE-24DAD35DF04E}"/>
                </a:ext>
              </a:extLst>
            </p:cNvPr>
            <p:cNvCxnSpPr>
              <a:cxnSpLocks/>
              <a:stCxn id="68" idx="3"/>
              <a:endCxn id="71" idx="1"/>
            </p:cNvCxnSpPr>
            <p:nvPr/>
          </p:nvCxnSpPr>
          <p:spPr>
            <a:xfrm flipV="1">
              <a:off x="2174125" y="2964086"/>
              <a:ext cx="19136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テキスト ボックス 74">
              <a:extLst>
                <a:ext uri="{FF2B5EF4-FFF2-40B4-BE49-F238E27FC236}">
                  <a16:creationId xmlns:a16="http://schemas.microsoft.com/office/drawing/2014/main" id="{247B139F-4D1A-4495-BB1C-A9875890C2AA}"/>
                </a:ext>
              </a:extLst>
            </p:cNvPr>
            <p:cNvSpPr txBox="1"/>
            <p:nvPr/>
          </p:nvSpPr>
          <p:spPr>
            <a:xfrm>
              <a:off x="-40774" y="1776503"/>
              <a:ext cx="1092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5D44E21A-9762-4239-A0E8-AB796EFD349D}"/>
                </a:ext>
              </a:extLst>
            </p:cNvPr>
            <p:cNvSpPr/>
            <p:nvPr/>
          </p:nvSpPr>
          <p:spPr>
            <a:xfrm>
              <a:off x="3472398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A9490067-959E-421E-90D2-9E1A6315150B}"/>
                </a:ext>
              </a:extLst>
            </p:cNvPr>
            <p:cNvSpPr/>
            <p:nvPr/>
          </p:nvSpPr>
          <p:spPr>
            <a:xfrm>
              <a:off x="4379920" y="2301487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テキスト ボックス 77">
              <a:extLst>
                <a:ext uri="{FF2B5EF4-FFF2-40B4-BE49-F238E27FC236}">
                  <a16:creationId xmlns:a16="http://schemas.microsoft.com/office/drawing/2014/main" id="{967FCADC-070E-4292-B630-ABAE121BB3CD}"/>
                </a:ext>
              </a:extLst>
            </p:cNvPr>
            <p:cNvSpPr txBox="1"/>
            <p:nvPr/>
          </p:nvSpPr>
          <p:spPr>
            <a:xfrm>
              <a:off x="3472399" y="1991013"/>
              <a:ext cx="45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79" name="テキスト ボックス 78">
              <a:extLst>
                <a:ext uri="{FF2B5EF4-FFF2-40B4-BE49-F238E27FC236}">
                  <a16:creationId xmlns:a16="http://schemas.microsoft.com/office/drawing/2014/main" id="{18C34EF5-28A4-40F9-8DF2-28502C888B76}"/>
                </a:ext>
              </a:extLst>
            </p:cNvPr>
            <p:cNvSpPr txBox="1"/>
            <p:nvPr/>
          </p:nvSpPr>
          <p:spPr>
            <a:xfrm>
              <a:off x="-39628" y="3626325"/>
              <a:ext cx="1092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224×224</a:t>
              </a:r>
            </a:p>
            <a:p>
              <a:r>
                <a:rPr kumimoji="1" lang="en-US" altLang="ja-JP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h×w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正方形/長方形 79">
              <a:extLst>
                <a:ext uri="{FF2B5EF4-FFF2-40B4-BE49-F238E27FC236}">
                  <a16:creationId xmlns:a16="http://schemas.microsoft.com/office/drawing/2014/main" id="{7AB8C543-549D-44BE-AC2E-9E0B3230AD16}"/>
                </a:ext>
              </a:extLst>
            </p:cNvPr>
            <p:cNvSpPr/>
            <p:nvPr/>
          </p:nvSpPr>
          <p:spPr>
            <a:xfrm>
              <a:off x="3926159" y="2301487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BC54AEE7-6A4A-493F-932E-3BFDED4D26D4}"/>
                </a:ext>
              </a:extLst>
            </p:cNvPr>
            <p:cNvSpPr txBox="1"/>
            <p:nvPr/>
          </p:nvSpPr>
          <p:spPr>
            <a:xfrm>
              <a:off x="1266601" y="3626682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224×224</a:t>
              </a:r>
            </a:p>
          </p:txBody>
        </p:sp>
        <p:cxnSp>
          <p:nvCxnSpPr>
            <p:cNvPr id="82" name="直線矢印コネクタ 81">
              <a:extLst>
                <a:ext uri="{FF2B5EF4-FFF2-40B4-BE49-F238E27FC236}">
                  <a16:creationId xmlns:a16="http://schemas.microsoft.com/office/drawing/2014/main" id="{CAEC324A-0289-46D5-B513-60D945EBD3CA}"/>
                </a:ext>
              </a:extLst>
            </p:cNvPr>
            <p:cNvCxnSpPr>
              <a:cxnSpLocks/>
              <a:stCxn id="72" idx="3"/>
              <a:endCxn id="76" idx="1"/>
            </p:cNvCxnSpPr>
            <p:nvPr/>
          </p:nvCxnSpPr>
          <p:spPr>
            <a:xfrm>
              <a:off x="3273011" y="2964085"/>
              <a:ext cx="1993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A8E09E22-C28C-4D21-B933-08D754AEBAA4}"/>
                </a:ext>
              </a:extLst>
            </p:cNvPr>
            <p:cNvSpPr txBox="1"/>
            <p:nvPr/>
          </p:nvSpPr>
          <p:spPr>
            <a:xfrm>
              <a:off x="2365487" y="3626682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112×112</a:t>
              </a: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EEA3A33B-3B16-4E30-9B57-64C02E223A9B}"/>
                </a:ext>
              </a:extLst>
            </p:cNvPr>
            <p:cNvSpPr txBox="1"/>
            <p:nvPr/>
          </p:nvSpPr>
          <p:spPr>
            <a:xfrm>
              <a:off x="3472398" y="3626682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</a:t>
              </a:r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×56</a:t>
              </a:r>
            </a:p>
          </p:txBody>
        </p: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91897443-B32C-410D-B991-E1A789225E10}"/>
                </a:ext>
              </a:extLst>
            </p:cNvPr>
            <p:cNvSpPr/>
            <p:nvPr/>
          </p:nvSpPr>
          <p:spPr>
            <a:xfrm>
              <a:off x="5020476" y="2301489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B010D4F1-DE1E-4696-A26F-385E64959726}"/>
                </a:ext>
              </a:extLst>
            </p:cNvPr>
            <p:cNvSpPr/>
            <p:nvPr/>
          </p:nvSpPr>
          <p:spPr>
            <a:xfrm>
              <a:off x="5927998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DD7F26BE-FD9A-4EDF-8271-D146374C3388}"/>
                </a:ext>
              </a:extLst>
            </p:cNvPr>
            <p:cNvSpPr txBox="1"/>
            <p:nvPr/>
          </p:nvSpPr>
          <p:spPr>
            <a:xfrm>
              <a:off x="5020477" y="1991014"/>
              <a:ext cx="45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5B39125A-C964-47D2-9EA9-D5E6AF4C9F26}"/>
                </a:ext>
              </a:extLst>
            </p:cNvPr>
            <p:cNvSpPr/>
            <p:nvPr/>
          </p:nvSpPr>
          <p:spPr>
            <a:xfrm>
              <a:off x="5474237" y="2301488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直線矢印コネクタ 88">
              <a:extLst>
                <a:ext uri="{FF2B5EF4-FFF2-40B4-BE49-F238E27FC236}">
                  <a16:creationId xmlns:a16="http://schemas.microsoft.com/office/drawing/2014/main" id="{DBC8C2D9-AA73-4B2D-9C60-95BD1CFC3158}"/>
                </a:ext>
              </a:extLst>
            </p:cNvPr>
            <p:cNvCxnSpPr>
              <a:cxnSpLocks/>
              <a:stCxn id="77" idx="3"/>
              <a:endCxn id="85" idx="1"/>
            </p:cNvCxnSpPr>
            <p:nvPr/>
          </p:nvCxnSpPr>
          <p:spPr>
            <a:xfrm>
              <a:off x="4833682" y="2964084"/>
              <a:ext cx="186794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28BC88EE-D6EA-4C69-8393-D280CD6BDA3F}"/>
                </a:ext>
              </a:extLst>
            </p:cNvPr>
            <p:cNvSpPr txBox="1"/>
            <p:nvPr/>
          </p:nvSpPr>
          <p:spPr>
            <a:xfrm>
              <a:off x="5020476" y="3626683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28×28</a:t>
              </a:r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350E6E04-520B-4E0D-B642-A99E56A0B696}"/>
                </a:ext>
              </a:extLst>
            </p:cNvPr>
            <p:cNvSpPr/>
            <p:nvPr/>
          </p:nvSpPr>
          <p:spPr>
            <a:xfrm>
              <a:off x="6581148" y="22987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03B5B9CF-BC42-40C9-BFA2-E736D5FA8469}"/>
                </a:ext>
              </a:extLst>
            </p:cNvPr>
            <p:cNvSpPr/>
            <p:nvPr/>
          </p:nvSpPr>
          <p:spPr>
            <a:xfrm>
              <a:off x="7488670" y="2298790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AD417295-6C48-4535-8DA1-C00C25992260}"/>
                </a:ext>
              </a:extLst>
            </p:cNvPr>
            <p:cNvSpPr txBox="1"/>
            <p:nvPr/>
          </p:nvSpPr>
          <p:spPr>
            <a:xfrm>
              <a:off x="6581149" y="1988316"/>
              <a:ext cx="4537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2B501492-A171-48DE-B838-5E2285BCAA91}"/>
                </a:ext>
              </a:extLst>
            </p:cNvPr>
            <p:cNvSpPr/>
            <p:nvPr/>
          </p:nvSpPr>
          <p:spPr>
            <a:xfrm>
              <a:off x="7034909" y="2298790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C3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5" name="直線矢印コネクタ 94">
              <a:extLst>
                <a:ext uri="{FF2B5EF4-FFF2-40B4-BE49-F238E27FC236}">
                  <a16:creationId xmlns:a16="http://schemas.microsoft.com/office/drawing/2014/main" id="{535B5346-20D8-4502-BF2F-9838D9E290E5}"/>
                </a:ext>
              </a:extLst>
            </p:cNvPr>
            <p:cNvCxnSpPr>
              <a:cxnSpLocks/>
              <a:stCxn id="86" idx="3"/>
              <a:endCxn id="91" idx="1"/>
            </p:cNvCxnSpPr>
            <p:nvPr/>
          </p:nvCxnSpPr>
          <p:spPr>
            <a:xfrm flipV="1">
              <a:off x="6381760" y="2961388"/>
              <a:ext cx="199388" cy="26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420768E5-A292-4DD2-8EF9-E8908D2CB57A}"/>
                </a:ext>
              </a:extLst>
            </p:cNvPr>
            <p:cNvSpPr txBox="1"/>
            <p:nvPr/>
          </p:nvSpPr>
          <p:spPr>
            <a:xfrm>
              <a:off x="6581148" y="3623985"/>
              <a:ext cx="907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14×14</a:t>
              </a:r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A337C8A8-0EEE-429C-9789-78C45203A3C1}"/>
                </a:ext>
              </a:extLst>
            </p:cNvPr>
            <p:cNvSpPr/>
            <p:nvPr/>
          </p:nvSpPr>
          <p:spPr>
            <a:xfrm>
              <a:off x="8141819" y="2298792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23308C7F-3F08-4AB7-8EAB-0FD86E043C78}"/>
                </a:ext>
              </a:extLst>
            </p:cNvPr>
            <p:cNvSpPr/>
            <p:nvPr/>
          </p:nvSpPr>
          <p:spPr>
            <a:xfrm>
              <a:off x="9049341" y="22987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正方形/長方形 98">
              <a:extLst>
                <a:ext uri="{FF2B5EF4-FFF2-40B4-BE49-F238E27FC236}">
                  <a16:creationId xmlns:a16="http://schemas.microsoft.com/office/drawing/2014/main" id="{EA792B4F-A4AE-4194-9CE7-8418DF028BD9}"/>
                </a:ext>
              </a:extLst>
            </p:cNvPr>
            <p:cNvSpPr/>
            <p:nvPr/>
          </p:nvSpPr>
          <p:spPr>
            <a:xfrm>
              <a:off x="8595580" y="2298791"/>
              <a:ext cx="453762" cy="1325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  <a:p>
              <a:pPr algn="ctr"/>
              <a:r>
                <a:rPr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</a:p>
            <a:p>
              <a:pPr algn="ctr"/>
              <a:r>
                <a:rPr kumimoji="1" lang="en-US" altLang="ja-JP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endParaRPr kumimoji="1" lang="ja-JP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E2E338F8-5213-44CE-8FD6-D7D8AF60664F}"/>
                </a:ext>
              </a:extLst>
            </p:cNvPr>
            <p:cNvCxnSpPr>
              <a:cxnSpLocks/>
              <a:endCxn id="97" idx="1"/>
            </p:cNvCxnSpPr>
            <p:nvPr/>
          </p:nvCxnSpPr>
          <p:spPr>
            <a:xfrm>
              <a:off x="7942432" y="2961389"/>
              <a:ext cx="19938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テキスト ボックス 100">
              <a:extLst>
                <a:ext uri="{FF2B5EF4-FFF2-40B4-BE49-F238E27FC236}">
                  <a16:creationId xmlns:a16="http://schemas.microsoft.com/office/drawing/2014/main" id="{DA0104FF-7EF1-444A-9AB9-8E0309061139}"/>
                </a:ext>
              </a:extLst>
            </p:cNvPr>
            <p:cNvSpPr txBox="1"/>
            <p:nvPr/>
          </p:nvSpPr>
          <p:spPr>
            <a:xfrm>
              <a:off x="8141805" y="1778267"/>
              <a:ext cx="1361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EA7506B5-551E-4E45-8593-9E988165A488}"/>
                </a:ext>
              </a:extLst>
            </p:cNvPr>
            <p:cNvSpPr txBox="1"/>
            <p:nvPr/>
          </p:nvSpPr>
          <p:spPr>
            <a:xfrm>
              <a:off x="9049339" y="1988315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1" lang="en-US" altLang="ja-JP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00B322DF-DEC8-44F5-8A3E-50303CB0811F}"/>
                </a:ext>
              </a:extLst>
            </p:cNvPr>
            <p:cNvSpPr txBox="1"/>
            <p:nvPr/>
          </p:nvSpPr>
          <p:spPr>
            <a:xfrm>
              <a:off x="8595583" y="1985546"/>
              <a:ext cx="453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FF8DAA1E-50FA-4D4C-913C-7044B1349D71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9503103" y="2955920"/>
              <a:ext cx="187660" cy="54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8465D1A8-16EF-4E5C-A1F2-FF65CE79ED8E}"/>
                    </a:ext>
                  </a:extLst>
                </p:cNvPr>
                <p:cNvSpPr txBox="1"/>
                <p:nvPr/>
              </p:nvSpPr>
              <p:spPr>
                <a:xfrm>
                  <a:off x="10149888" y="3631944"/>
                  <a:ext cx="15194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ja-JP" alt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ja-JP" altLang="en-US" b="1" i="1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  <m:r>
                          <a:rPr lang="en-US" altLang="ja-JP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𝚺</m:t>
                        </m:r>
                      </m:oMath>
                    </m:oMathPara>
                  </a14:m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5" name="テキスト ボックス 104">
                  <a:extLst>
                    <a:ext uri="{FF2B5EF4-FFF2-40B4-BE49-F238E27FC236}">
                      <a16:creationId xmlns:a16="http://schemas.microsoft.com/office/drawing/2014/main" id="{8465D1A8-16EF-4E5C-A1F2-FF65CE79ED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9888" y="3631944"/>
                  <a:ext cx="151941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4918" b="-4918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テキスト ボックス 105">
                  <a:extLst>
                    <a:ext uri="{FF2B5EF4-FFF2-40B4-BE49-F238E27FC236}">
                      <a16:creationId xmlns:a16="http://schemas.microsoft.com/office/drawing/2014/main" id="{B1AF85E2-C079-46A5-96F6-601F710C8C9C}"/>
                    </a:ext>
                  </a:extLst>
                </p:cNvPr>
                <p:cNvSpPr txBox="1"/>
                <p:nvPr/>
              </p:nvSpPr>
              <p:spPr>
                <a:xfrm>
                  <a:off x="9690763" y="2744740"/>
                  <a:ext cx="2437669" cy="4223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ja-JP" alt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b>
                            </m:sSub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⋯,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テキスト ボックス 95">
                  <a:extLst>
                    <a:ext uri="{FF2B5EF4-FFF2-40B4-BE49-F238E27FC236}">
                      <a16:creationId xmlns:a16="http://schemas.microsoft.com/office/drawing/2014/main" id="{80318770-2219-4911-95E7-BB6BB6E86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0763" y="2744740"/>
                  <a:ext cx="2437669" cy="422360"/>
                </a:xfrm>
                <a:prstGeom prst="rect">
                  <a:avLst/>
                </a:prstGeom>
                <a:blipFill>
                  <a:blip r:embed="rId5"/>
                  <a:stretch>
                    <a:fillRect l="-750" r="-3250" b="-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A2811E37-E592-48E5-A47F-57D1DE4715C2}"/>
                </a:ext>
              </a:extLst>
            </p:cNvPr>
            <p:cNvCxnSpPr>
              <a:cxnSpLocks/>
              <a:stCxn id="106" idx="2"/>
              <a:endCxn id="105" idx="0"/>
            </p:cNvCxnSpPr>
            <p:nvPr/>
          </p:nvCxnSpPr>
          <p:spPr>
            <a:xfrm flipH="1">
              <a:off x="10909597" y="3167100"/>
              <a:ext cx="1" cy="46484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890CE52B-A242-42DA-94B5-A116EA50DFD9}"/>
                </a:ext>
              </a:extLst>
            </p:cNvPr>
            <p:cNvSpPr txBox="1"/>
            <p:nvPr/>
          </p:nvSpPr>
          <p:spPr>
            <a:xfrm>
              <a:off x="1266601" y="4121270"/>
              <a:ext cx="66758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CNN layers (= VGG16 feature module)</a:t>
              </a:r>
            </a:p>
          </p:txBody>
        </p:sp>
        <p:sp>
          <p:nvSpPr>
            <p:cNvPr id="109" name="左中かっこ 108">
              <a:extLst>
                <a:ext uri="{FF2B5EF4-FFF2-40B4-BE49-F238E27FC236}">
                  <a16:creationId xmlns:a16="http://schemas.microsoft.com/office/drawing/2014/main" id="{0F68B02F-D539-41BF-82BB-FB0C6E6EFB7C}"/>
                </a:ext>
              </a:extLst>
            </p:cNvPr>
            <p:cNvSpPr/>
            <p:nvPr/>
          </p:nvSpPr>
          <p:spPr>
            <a:xfrm rot="16200000">
              <a:off x="4506830" y="685669"/>
              <a:ext cx="195369" cy="667583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0" name="左中かっこ 109">
              <a:extLst>
                <a:ext uri="{FF2B5EF4-FFF2-40B4-BE49-F238E27FC236}">
                  <a16:creationId xmlns:a16="http://schemas.microsoft.com/office/drawing/2014/main" id="{A55A3167-A2ED-43B2-BE0E-644C11462284}"/>
                </a:ext>
              </a:extLst>
            </p:cNvPr>
            <p:cNvSpPr/>
            <p:nvPr/>
          </p:nvSpPr>
          <p:spPr>
            <a:xfrm rot="16200000">
              <a:off x="8724765" y="3345633"/>
              <a:ext cx="195369" cy="136128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id="{5C55E289-D96E-494D-B60C-256CB081C75D}"/>
                </a:ext>
              </a:extLst>
            </p:cNvPr>
            <p:cNvSpPr txBox="1"/>
            <p:nvPr/>
          </p:nvSpPr>
          <p:spPr>
            <a:xfrm>
              <a:off x="8141805" y="4115825"/>
              <a:ext cx="13612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 layers</a:t>
              </a:r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id="{4373EE01-51FD-48A9-BDFA-7E7F586EE60E}"/>
                </a:ext>
              </a:extLst>
            </p:cNvPr>
            <p:cNvSpPr txBox="1"/>
            <p:nvPr/>
          </p:nvSpPr>
          <p:spPr>
            <a:xfrm>
              <a:off x="10909597" y="3209338"/>
              <a:ext cx="1406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Post-process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id="{17E147FF-ACC1-4EA2-9F92-7A9DCE62EFF9}"/>
                </a:ext>
              </a:extLst>
            </p:cNvPr>
            <p:cNvSpPr txBox="1"/>
            <p:nvPr/>
          </p:nvSpPr>
          <p:spPr>
            <a:xfrm>
              <a:off x="74825" y="4487724"/>
              <a:ext cx="1216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C3: Conv2d(3</a:t>
              </a:r>
              <a:r>
                <a:rPr kumimoji="1" lang="en-US" altLang="ja-JP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×</a:t>
              </a:r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3), R: </a:t>
              </a:r>
              <a:r>
                <a:rPr kumimoji="1" lang="en-US" altLang="ja-JP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P: Max </a:t>
              </a:r>
              <a:r>
                <a:rPr kumimoji="1" lang="en-US" altLang="ja-JP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Poolimg</a:t>
              </a:r>
              <a:r>
                <a:rPr kumimoji="1" lang="en-US" altLang="ja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F: FC, D: Dropout(p=0.1)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4727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アプリケーション, PowerPoint&#10;&#10;自動的に生成された説明">
            <a:extLst>
              <a:ext uri="{FF2B5EF4-FFF2-40B4-BE49-F238E27FC236}">
                <a16:creationId xmlns:a16="http://schemas.microsoft.com/office/drawing/2014/main" id="{F1974311-23B6-4320-848C-DC2B34A7D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" y="3659690"/>
            <a:ext cx="6081979" cy="3198310"/>
          </a:xfrm>
          <a:prstGeom prst="rect">
            <a:avLst/>
          </a:prstGeom>
        </p:spPr>
      </p:pic>
      <p:pic>
        <p:nvPicPr>
          <p:cNvPr id="3" name="図 2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D9935913-B2F1-4DCE-B4E5-6E462D898D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6081980" cy="3198311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4DC14C1-3D45-440E-A354-09D78251E618}"/>
              </a:ext>
            </a:extLst>
          </p:cNvPr>
          <p:cNvGrpSpPr/>
          <p:nvPr/>
        </p:nvGrpSpPr>
        <p:grpSpPr>
          <a:xfrm>
            <a:off x="-4697931" y="5750004"/>
            <a:ext cx="19857141" cy="1107996"/>
            <a:chOff x="1475931" y="1859339"/>
            <a:chExt cx="21850997" cy="1107996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96914B9-4A42-449B-8AB5-17545277C033}"/>
                </a:ext>
              </a:extLst>
            </p:cNvPr>
            <p:cNvSpPr txBox="1"/>
            <p:nvPr/>
          </p:nvSpPr>
          <p:spPr>
            <a:xfrm>
              <a:off x="1475931" y="1859339"/>
              <a:ext cx="21850997" cy="110799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</a:t>
              </a:r>
              <a:r>
                <a:rPr kumimoji="1"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Robot frame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</a:t>
              </a:r>
              <a:r>
                <a:rPr kumimoji="1"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True gravity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6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　　</a:t>
              </a:r>
              <a:r>
                <a:rPr kumimoji="1" lang="en-US" altLang="ja-JP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Inferred gravity</a:t>
              </a:r>
              <a:r>
                <a:rPr lang="ja-JP" altLang="en-US" sz="6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ja-JP" sz="6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μ</a:t>
              </a:r>
              <a:endParaRPr kumimoji="1" lang="ja-JP" altLang="en-US" sz="6600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E370AF3-6B88-40C0-9C96-7DE9392E846E}"/>
                </a:ext>
              </a:extLst>
            </p:cNvPr>
            <p:cNvGrpSpPr/>
            <p:nvPr/>
          </p:nvGrpSpPr>
          <p:grpSpPr>
            <a:xfrm>
              <a:off x="1734453" y="1914656"/>
              <a:ext cx="1062359" cy="997360"/>
              <a:chOff x="1734455" y="1891574"/>
              <a:chExt cx="1062359" cy="997360"/>
            </a:xfrm>
          </p:grpSpPr>
          <p:cxnSp>
            <p:nvCxnSpPr>
              <p:cNvPr id="13" name="直線コネクタ 12">
                <a:extLst>
                  <a:ext uri="{FF2B5EF4-FFF2-40B4-BE49-F238E27FC236}">
                    <a16:creationId xmlns:a16="http://schemas.microsoft.com/office/drawing/2014/main" id="{07DFF262-5CB3-4C0F-90EC-E45CBFE843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65635" y="1891574"/>
                <a:ext cx="0" cy="600043"/>
              </a:xfrm>
              <a:prstGeom prst="line">
                <a:avLst/>
              </a:prstGeom>
              <a:solidFill>
                <a:schemeClr val="bg1"/>
              </a:solidFill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コネクタ 13">
                <a:extLst>
                  <a:ext uri="{FF2B5EF4-FFF2-40B4-BE49-F238E27FC236}">
                    <a16:creationId xmlns:a16="http://schemas.microsoft.com/office/drawing/2014/main" id="{8DA8FFB3-F132-4C20-9070-24C8100272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4455" y="2491618"/>
                <a:ext cx="531180" cy="397316"/>
              </a:xfrm>
              <a:prstGeom prst="line">
                <a:avLst/>
              </a:prstGeom>
              <a:solidFill>
                <a:schemeClr val="bg1"/>
              </a:solidFill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C1AAF604-A784-4604-94DD-932D95682E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265634" y="2491617"/>
                <a:ext cx="531180" cy="397316"/>
              </a:xfrm>
              <a:prstGeom prst="line">
                <a:avLst/>
              </a:prstGeom>
              <a:solidFill>
                <a:schemeClr val="bg1"/>
              </a:solidFill>
              <a:ln w="762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31A2E6E2-C98A-4FDE-A952-6D465D6727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5497" y="1969474"/>
              <a:ext cx="1079658" cy="887725"/>
            </a:xfrm>
            <a:prstGeom prst="straightConnector1">
              <a:avLst/>
            </a:prstGeom>
            <a:solidFill>
              <a:schemeClr val="bg1"/>
            </a:solidFill>
            <a:ln w="127000">
              <a:solidFill>
                <a:srgbClr val="00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7486B682-7833-44E1-A149-E04F89A935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085022" y="1969474"/>
              <a:ext cx="1079658" cy="887725"/>
            </a:xfrm>
            <a:prstGeom prst="straightConnector1">
              <a:avLst/>
            </a:prstGeom>
            <a:solidFill>
              <a:schemeClr val="bg1"/>
            </a:solidFill>
            <a:ln w="127000">
              <a:solidFill>
                <a:srgbClr val="FF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A9B4EC9-D64D-40B8-B3C7-F9F4F15F3FBA}"/>
              </a:ext>
            </a:extLst>
          </p:cNvPr>
          <p:cNvGrpSpPr/>
          <p:nvPr/>
        </p:nvGrpSpPr>
        <p:grpSpPr>
          <a:xfrm>
            <a:off x="-2099484" y="1293750"/>
            <a:ext cx="14806764" cy="1904561"/>
            <a:chOff x="-2369944" y="503434"/>
            <a:chExt cx="11908220" cy="1531728"/>
          </a:xfrm>
        </p:grpSpPr>
        <p:pic>
          <p:nvPicPr>
            <p:cNvPr id="25" name="図 24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9D81D96C-881F-4B33-81F3-D4441181B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49972" r="1051" b="2135"/>
            <a:stretch/>
          </p:blipFill>
          <p:spPr>
            <a:xfrm>
              <a:off x="3584166" y="503434"/>
              <a:ext cx="5954110" cy="1531728"/>
            </a:xfrm>
            <a:prstGeom prst="rect">
              <a:avLst/>
            </a:prstGeom>
          </p:spPr>
        </p:pic>
        <p:pic>
          <p:nvPicPr>
            <p:cNvPr id="26" name="図 25" descr="ダイアグラム が含まれている画像&#10;&#10;自動的に生成された説明">
              <a:extLst>
                <a:ext uri="{FF2B5EF4-FFF2-40B4-BE49-F238E27FC236}">
                  <a16:creationId xmlns:a16="http://schemas.microsoft.com/office/drawing/2014/main" id="{662D0163-C6B0-4F74-830B-D0CCBF412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-2369944" y="503434"/>
              <a:ext cx="5954110" cy="1531728"/>
            </a:xfrm>
            <a:prstGeom prst="rect">
              <a:avLst/>
            </a:prstGeom>
          </p:spPr>
        </p:pic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80A79ED-227F-471A-BF58-30F1F108C187}"/>
              </a:ext>
            </a:extLst>
          </p:cNvPr>
          <p:cNvGrpSpPr/>
          <p:nvPr/>
        </p:nvGrpSpPr>
        <p:grpSpPr>
          <a:xfrm>
            <a:off x="-2099484" y="3718405"/>
            <a:ext cx="14806767" cy="1909212"/>
            <a:chOff x="111813" y="2456992"/>
            <a:chExt cx="11908220" cy="1535468"/>
          </a:xfrm>
        </p:grpSpPr>
        <p:pic>
          <p:nvPicPr>
            <p:cNvPr id="28" name="図 27" descr="グラフィカル ユーザー インターフェイス, アプリケーション, PowerPoint&#10;&#10;自動的に生成された説明">
              <a:extLst>
                <a:ext uri="{FF2B5EF4-FFF2-40B4-BE49-F238E27FC236}">
                  <a16:creationId xmlns:a16="http://schemas.microsoft.com/office/drawing/2014/main" id="{C2B73170-4100-4736-942A-8F188F8FB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49972" r="1051" b="2135"/>
            <a:stretch/>
          </p:blipFill>
          <p:spPr>
            <a:xfrm>
              <a:off x="6065922" y="2460732"/>
              <a:ext cx="5954111" cy="1531728"/>
            </a:xfrm>
            <a:prstGeom prst="rect">
              <a:avLst/>
            </a:prstGeom>
          </p:spPr>
        </p:pic>
        <p:pic>
          <p:nvPicPr>
            <p:cNvPr id="29" name="図 28" descr="グラフィカル ユーザー インターフェイス, アプリケーション, PowerPoint&#10;&#10;自動的に生成された説明">
              <a:extLst>
                <a:ext uri="{FF2B5EF4-FFF2-40B4-BE49-F238E27FC236}">
                  <a16:creationId xmlns:a16="http://schemas.microsoft.com/office/drawing/2014/main" id="{0A58D535-E4DC-45A4-A48B-5371E8D2A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1" t="2275" r="1051" b="49833"/>
            <a:stretch/>
          </p:blipFill>
          <p:spPr>
            <a:xfrm>
              <a:off x="111813" y="2456992"/>
              <a:ext cx="5954112" cy="15317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679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C55AF900-1B1B-4E1F-B57C-401239BCCF02}"/>
              </a:ext>
            </a:extLst>
          </p:cNvPr>
          <p:cNvGrpSpPr/>
          <p:nvPr/>
        </p:nvGrpSpPr>
        <p:grpSpPr>
          <a:xfrm>
            <a:off x="1586777" y="2541483"/>
            <a:ext cx="6333723" cy="2102488"/>
            <a:chOff x="1586777" y="2541483"/>
            <a:chExt cx="6333723" cy="2102488"/>
          </a:xfrm>
        </p:grpSpPr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id="{94C054C3-2D7D-4594-BD90-40A62CAF3341}"/>
                </a:ext>
              </a:extLst>
            </p:cNvPr>
            <p:cNvGrpSpPr/>
            <p:nvPr/>
          </p:nvGrpSpPr>
          <p:grpSpPr>
            <a:xfrm>
              <a:off x="1586777" y="2541483"/>
              <a:ext cx="6333723" cy="2102488"/>
              <a:chOff x="1586777" y="2541483"/>
              <a:chExt cx="6333723" cy="2102488"/>
            </a:xfrm>
          </p:grpSpPr>
          <p:grpSp>
            <p:nvGrpSpPr>
              <p:cNvPr id="6" name="グループ化 5">
                <a:extLst>
                  <a:ext uri="{FF2B5EF4-FFF2-40B4-BE49-F238E27FC236}">
                    <a16:creationId xmlns:a16="http://schemas.microsoft.com/office/drawing/2014/main" id="{8827451E-C966-4ECB-8F72-3E3E5354D106}"/>
                  </a:ext>
                </a:extLst>
              </p:cNvPr>
              <p:cNvGrpSpPr/>
              <p:nvPr/>
            </p:nvGrpSpPr>
            <p:grpSpPr>
              <a:xfrm rot="20723019">
                <a:off x="4211180" y="2550748"/>
                <a:ext cx="1078029" cy="1482324"/>
                <a:chOff x="2409369" y="5141824"/>
                <a:chExt cx="1078029" cy="1482324"/>
              </a:xfrm>
              <a:solidFill>
                <a:schemeClr val="accent3"/>
              </a:solidFill>
            </p:grpSpPr>
            <p:sp>
              <p:nvSpPr>
                <p:cNvPr id="21" name="直方体 20">
                  <a:extLst>
                    <a:ext uri="{FF2B5EF4-FFF2-40B4-BE49-F238E27FC236}">
                      <a16:creationId xmlns:a16="http://schemas.microsoft.com/office/drawing/2014/main" id="{6616142A-BC1C-471F-99CC-E5753694900F}"/>
                    </a:ext>
                  </a:extLst>
                </p:cNvPr>
                <p:cNvSpPr/>
                <p:nvPr/>
              </p:nvSpPr>
              <p:spPr>
                <a:xfrm>
                  <a:off x="2409369" y="6345016"/>
                  <a:ext cx="1078029" cy="279132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n-ea"/>
                  </a:endParaRPr>
                </a:p>
              </p:txBody>
            </p:sp>
            <p:sp>
              <p:nvSpPr>
                <p:cNvPr id="22" name="直方体 21">
                  <a:extLst>
                    <a:ext uri="{FF2B5EF4-FFF2-40B4-BE49-F238E27FC236}">
                      <a16:creationId xmlns:a16="http://schemas.microsoft.com/office/drawing/2014/main" id="{2389579C-D64A-4A42-9A48-1C339863F761}"/>
                    </a:ext>
                  </a:extLst>
                </p:cNvPr>
                <p:cNvSpPr/>
                <p:nvPr/>
              </p:nvSpPr>
              <p:spPr>
                <a:xfrm rot="5400000" flipH="1">
                  <a:off x="2597025" y="5929204"/>
                  <a:ext cx="702717" cy="279132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latin typeface="+mn-ea"/>
                  </a:endParaRPr>
                </a:p>
              </p:txBody>
            </p:sp>
            <p:sp>
              <p:nvSpPr>
                <p:cNvPr id="23" name="円柱 22">
                  <a:extLst>
                    <a:ext uri="{FF2B5EF4-FFF2-40B4-BE49-F238E27FC236}">
                      <a16:creationId xmlns:a16="http://schemas.microsoft.com/office/drawing/2014/main" id="{6F036C50-9933-43E5-9302-FA36E071D454}"/>
                    </a:ext>
                  </a:extLst>
                </p:cNvPr>
                <p:cNvSpPr/>
                <p:nvPr/>
              </p:nvSpPr>
              <p:spPr>
                <a:xfrm>
                  <a:off x="2409369" y="5141824"/>
                  <a:ext cx="1078029" cy="702715"/>
                </a:xfrm>
                <a:prstGeom prst="can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rPr>
                    <a:t>sensors</a:t>
                  </a:r>
                  <a:endParaRPr kumimoji="1" lang="ja-JP" altLang="en-US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6" name="グループ化 45">
                <a:extLst>
                  <a:ext uri="{FF2B5EF4-FFF2-40B4-BE49-F238E27FC236}">
                    <a16:creationId xmlns:a16="http://schemas.microsoft.com/office/drawing/2014/main" id="{8DC71CD0-4032-401B-B00A-E2F871B7409D}"/>
                  </a:ext>
                </a:extLst>
              </p:cNvPr>
              <p:cNvGrpSpPr/>
              <p:nvPr/>
            </p:nvGrpSpPr>
            <p:grpSpPr>
              <a:xfrm>
                <a:off x="1586777" y="2544785"/>
                <a:ext cx="1536897" cy="2016356"/>
                <a:chOff x="1586777" y="2544785"/>
                <a:chExt cx="1536897" cy="2016356"/>
              </a:xfrm>
            </p:grpSpPr>
            <p:sp>
              <p:nvSpPr>
                <p:cNvPr id="4" name="正方形/長方形 3">
                  <a:extLst>
                    <a:ext uri="{FF2B5EF4-FFF2-40B4-BE49-F238E27FC236}">
                      <a16:creationId xmlns:a16="http://schemas.microsoft.com/office/drawing/2014/main" id="{E7F3EB3C-348F-4FAF-B87B-B9B67EB9A416}"/>
                    </a:ext>
                  </a:extLst>
                </p:cNvPr>
                <p:cNvSpPr/>
                <p:nvPr/>
              </p:nvSpPr>
              <p:spPr>
                <a:xfrm>
                  <a:off x="1586777" y="4209819"/>
                  <a:ext cx="1536897" cy="35132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rPr>
                    <a:t>Flat floor</a:t>
                  </a:r>
                  <a:endParaRPr kumimoji="1" lang="ja-JP" altLang="en-US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" name="テキスト ボックス 9">
                  <a:extLst>
                    <a:ext uri="{FF2B5EF4-FFF2-40B4-BE49-F238E27FC236}">
                      <a16:creationId xmlns:a16="http://schemas.microsoft.com/office/drawing/2014/main" id="{CB6B9F9A-8D8B-4E7E-BA9C-5C20536BFD89}"/>
                    </a:ext>
                  </a:extLst>
                </p:cNvPr>
                <p:cNvSpPr txBox="1"/>
                <p:nvPr/>
              </p:nvSpPr>
              <p:spPr>
                <a:xfrm>
                  <a:off x="1816213" y="2544785"/>
                  <a:ext cx="1078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latin typeface="+mn-ea"/>
                      <a:cs typeface="Times New Roman" panose="02020603050405020304" pitchFamily="18" charset="0"/>
                    </a:rPr>
                    <a:t>Start</a:t>
                  </a:r>
                </a:p>
              </p:txBody>
            </p:sp>
            <p:grpSp>
              <p:nvGrpSpPr>
                <p:cNvPr id="38" name="グループ化 37">
                  <a:extLst>
                    <a:ext uri="{FF2B5EF4-FFF2-40B4-BE49-F238E27FC236}">
                      <a16:creationId xmlns:a16="http://schemas.microsoft.com/office/drawing/2014/main" id="{3BA3493E-1F3E-4E67-8FE8-B1581AD202B4}"/>
                    </a:ext>
                  </a:extLst>
                </p:cNvPr>
                <p:cNvGrpSpPr/>
                <p:nvPr/>
              </p:nvGrpSpPr>
              <p:grpSpPr>
                <a:xfrm>
                  <a:off x="1812768" y="2912025"/>
                  <a:ext cx="1078029" cy="1296584"/>
                  <a:chOff x="1812768" y="2912025"/>
                  <a:chExt cx="1078029" cy="1296584"/>
                </a:xfrm>
                <a:solidFill>
                  <a:schemeClr val="accent3"/>
                </a:solidFill>
              </p:grpSpPr>
              <p:sp>
                <p:nvSpPr>
                  <p:cNvPr id="27" name="正方形/長方形 26">
                    <a:extLst>
                      <a:ext uri="{FF2B5EF4-FFF2-40B4-BE49-F238E27FC236}">
                        <a16:creationId xmlns:a16="http://schemas.microsoft.com/office/drawing/2014/main" id="{8F9914DE-610F-4662-A640-1509F0385AA3}"/>
                      </a:ext>
                    </a:extLst>
                  </p:cNvPr>
                  <p:cNvSpPr/>
                  <p:nvPr/>
                </p:nvSpPr>
                <p:spPr>
                  <a:xfrm>
                    <a:off x="1812768" y="2912025"/>
                    <a:ext cx="1078029" cy="516975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dirty="0">
                        <a:solidFill>
                          <a:schemeClr val="tx1"/>
                        </a:solidFill>
                        <a:latin typeface="+mn-ea"/>
                      </a:rPr>
                      <a:t>Sensors</a:t>
                    </a:r>
                    <a:endParaRPr kumimoji="1" lang="ja-JP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28" name="正方形/長方形 27">
                    <a:extLst>
                      <a:ext uri="{FF2B5EF4-FFF2-40B4-BE49-F238E27FC236}">
                        <a16:creationId xmlns:a16="http://schemas.microsoft.com/office/drawing/2014/main" id="{77EB8565-DCB9-40F8-84F4-C7A42D799A3A}"/>
                      </a:ext>
                    </a:extLst>
                  </p:cNvPr>
                  <p:cNvSpPr/>
                  <p:nvPr/>
                </p:nvSpPr>
                <p:spPr>
                  <a:xfrm>
                    <a:off x="2241035" y="3429000"/>
                    <a:ext cx="224767" cy="57680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  <p:sp>
                <p:nvSpPr>
                  <p:cNvPr id="29" name="正方形/長方形 28">
                    <a:extLst>
                      <a:ext uri="{FF2B5EF4-FFF2-40B4-BE49-F238E27FC236}">
                        <a16:creationId xmlns:a16="http://schemas.microsoft.com/office/drawing/2014/main" id="{AB61FF7E-AC22-4368-82F0-E857A6DC60FD}"/>
                      </a:ext>
                    </a:extLst>
                  </p:cNvPr>
                  <p:cNvSpPr/>
                  <p:nvPr/>
                </p:nvSpPr>
                <p:spPr>
                  <a:xfrm>
                    <a:off x="1853756" y="4005802"/>
                    <a:ext cx="1007924" cy="20280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</p:grpSp>
          </p:grp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1D1BA7D9-BCC5-4664-9F97-6CCC2AFDB796}"/>
                  </a:ext>
                </a:extLst>
              </p:cNvPr>
              <p:cNvSpPr txBox="1"/>
              <p:nvPr/>
            </p:nvSpPr>
            <p:spPr>
              <a:xfrm rot="5400000">
                <a:off x="2976999" y="3723761"/>
                <a:ext cx="5169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0000"/>
                <a:r>
                  <a:rPr kumimoji="1" lang="ja-JP" altLang="en-US" sz="8000" dirty="0">
                    <a:latin typeface="+mn-lt"/>
                  </a:rPr>
                  <a:t>≈</a:t>
                </a:r>
              </a:p>
            </p:txBody>
          </p:sp>
          <p:grpSp>
            <p:nvGrpSpPr>
              <p:cNvPr id="45" name="グループ化 44">
                <a:extLst>
                  <a:ext uri="{FF2B5EF4-FFF2-40B4-BE49-F238E27FC236}">
                    <a16:creationId xmlns:a16="http://schemas.microsoft.com/office/drawing/2014/main" id="{92030469-261D-4940-85F9-F5CE0352A8F9}"/>
                  </a:ext>
                </a:extLst>
              </p:cNvPr>
              <p:cNvGrpSpPr/>
              <p:nvPr/>
            </p:nvGrpSpPr>
            <p:grpSpPr>
              <a:xfrm>
                <a:off x="5620777" y="2541483"/>
                <a:ext cx="2299723" cy="2102488"/>
                <a:chOff x="7057920" y="2541483"/>
                <a:chExt cx="2299723" cy="2102488"/>
              </a:xfrm>
            </p:grpSpPr>
            <p:sp>
              <p:nvSpPr>
                <p:cNvPr id="11" name="テキスト ボックス 10">
                  <a:extLst>
                    <a:ext uri="{FF2B5EF4-FFF2-40B4-BE49-F238E27FC236}">
                      <a16:creationId xmlns:a16="http://schemas.microsoft.com/office/drawing/2014/main" id="{A482A731-53E3-4FC0-8D66-BB54D379304C}"/>
                    </a:ext>
                  </a:extLst>
                </p:cNvPr>
                <p:cNvSpPr txBox="1"/>
                <p:nvPr/>
              </p:nvSpPr>
              <p:spPr>
                <a:xfrm>
                  <a:off x="8050178" y="2541483"/>
                  <a:ext cx="10780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dirty="0">
                      <a:latin typeface="+mn-ea"/>
                      <a:cs typeface="Times New Roman" panose="02020603050405020304" pitchFamily="18" charset="0"/>
                    </a:rPr>
                    <a:t>End</a:t>
                  </a:r>
                </a:p>
              </p:txBody>
            </p:sp>
            <p:sp>
              <p:nvSpPr>
                <p:cNvPr id="16" name="正方形/長方形 15">
                  <a:extLst>
                    <a:ext uri="{FF2B5EF4-FFF2-40B4-BE49-F238E27FC236}">
                      <a16:creationId xmlns:a16="http://schemas.microsoft.com/office/drawing/2014/main" id="{8A141A71-C720-473F-954B-24EC589C9912}"/>
                    </a:ext>
                  </a:extLst>
                </p:cNvPr>
                <p:cNvSpPr/>
                <p:nvPr/>
              </p:nvSpPr>
              <p:spPr>
                <a:xfrm>
                  <a:off x="7820746" y="4209819"/>
                  <a:ext cx="1536897" cy="351322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rPr>
                    <a:t>Flat floor</a:t>
                  </a:r>
                  <a:endParaRPr kumimoji="1" lang="ja-JP" altLang="en-US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85A3FB63-A5A7-41C5-8827-F508C0DEA479}"/>
                    </a:ext>
                  </a:extLst>
                </p:cNvPr>
                <p:cNvGrpSpPr/>
                <p:nvPr/>
              </p:nvGrpSpPr>
              <p:grpSpPr>
                <a:xfrm>
                  <a:off x="8050177" y="2912025"/>
                  <a:ext cx="1078029" cy="1296584"/>
                  <a:chOff x="1812768" y="2912025"/>
                  <a:chExt cx="1078029" cy="1296584"/>
                </a:xfrm>
                <a:solidFill>
                  <a:schemeClr val="accent3"/>
                </a:solidFill>
              </p:grpSpPr>
              <p:sp>
                <p:nvSpPr>
                  <p:cNvPr id="40" name="正方形/長方形 39">
                    <a:extLst>
                      <a:ext uri="{FF2B5EF4-FFF2-40B4-BE49-F238E27FC236}">
                        <a16:creationId xmlns:a16="http://schemas.microsoft.com/office/drawing/2014/main" id="{C33B509D-F2B7-4D9A-AAA8-B954A67A87E1}"/>
                      </a:ext>
                    </a:extLst>
                  </p:cNvPr>
                  <p:cNvSpPr/>
                  <p:nvPr/>
                </p:nvSpPr>
                <p:spPr>
                  <a:xfrm>
                    <a:off x="1812768" y="2912025"/>
                    <a:ext cx="1078029" cy="516975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dirty="0">
                        <a:solidFill>
                          <a:schemeClr val="tx1"/>
                        </a:solidFill>
                        <a:latin typeface="+mn-ea"/>
                      </a:rPr>
                      <a:t>Sensors</a:t>
                    </a:r>
                    <a:endParaRPr kumimoji="1" lang="ja-JP" altLang="en-US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41" name="正方形/長方形 40">
                    <a:extLst>
                      <a:ext uri="{FF2B5EF4-FFF2-40B4-BE49-F238E27FC236}">
                        <a16:creationId xmlns:a16="http://schemas.microsoft.com/office/drawing/2014/main" id="{D0B2870D-9083-472E-A8A6-86101751B249}"/>
                      </a:ext>
                    </a:extLst>
                  </p:cNvPr>
                  <p:cNvSpPr/>
                  <p:nvPr/>
                </p:nvSpPr>
                <p:spPr>
                  <a:xfrm>
                    <a:off x="2241035" y="3429000"/>
                    <a:ext cx="224767" cy="576802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  <p:sp>
                <p:nvSpPr>
                  <p:cNvPr id="42" name="正方形/長方形 41">
                    <a:extLst>
                      <a:ext uri="{FF2B5EF4-FFF2-40B4-BE49-F238E27FC236}">
                        <a16:creationId xmlns:a16="http://schemas.microsoft.com/office/drawing/2014/main" id="{D5E42699-E93F-4FF5-A755-A216308DF0B4}"/>
                      </a:ext>
                    </a:extLst>
                  </p:cNvPr>
                  <p:cNvSpPr/>
                  <p:nvPr/>
                </p:nvSpPr>
                <p:spPr>
                  <a:xfrm>
                    <a:off x="1853756" y="4005802"/>
                    <a:ext cx="1007924" cy="202807"/>
                  </a:xfrm>
                  <a:prstGeom prst="rect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>
                      <a:latin typeface="+mn-ea"/>
                    </a:endParaRPr>
                  </a:p>
                </p:txBody>
              </p:sp>
            </p:grp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CFEC9FA-3BB5-4F09-9471-EA946688575E}"/>
                    </a:ext>
                  </a:extLst>
                </p:cNvPr>
                <p:cNvSpPr txBox="1"/>
                <p:nvPr/>
              </p:nvSpPr>
              <p:spPr>
                <a:xfrm rot="5400000">
                  <a:off x="7461152" y="3723763"/>
                  <a:ext cx="516976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0000"/>
                  <a:r>
                    <a:rPr kumimoji="1" lang="ja-JP" altLang="en-US" sz="8000" dirty="0">
                      <a:latin typeface="+mn-lt"/>
                    </a:rPr>
                    <a:t>≈</a:t>
                  </a:r>
                </a:p>
              </p:txBody>
            </p:sp>
          </p:grpSp>
        </p:grpSp>
        <p:sp>
          <p:nvSpPr>
            <p:cNvPr id="57" name="フリーフォーム: 図形 56">
              <a:extLst>
                <a:ext uri="{FF2B5EF4-FFF2-40B4-BE49-F238E27FC236}">
                  <a16:creationId xmlns:a16="http://schemas.microsoft.com/office/drawing/2014/main" id="{5BDA4711-2771-404D-8103-DD5458CD9353}"/>
                </a:ext>
              </a:extLst>
            </p:cNvPr>
            <p:cNvSpPr/>
            <p:nvPr/>
          </p:nvSpPr>
          <p:spPr>
            <a:xfrm>
              <a:off x="2882956" y="2739203"/>
              <a:ext cx="1246477" cy="680843"/>
            </a:xfrm>
            <a:custGeom>
              <a:avLst/>
              <a:gdLst>
                <a:gd name="connsiteX0" fmla="*/ 5960 w 1235252"/>
                <a:gd name="connsiteY0" fmla="*/ 405749 h 605872"/>
                <a:gd name="connsiteX1" fmla="*/ 18071 w 1235252"/>
                <a:gd name="connsiteY1" fmla="*/ 466306 h 605872"/>
                <a:gd name="connsiteX2" fmla="*/ 157350 w 1235252"/>
                <a:gd name="connsiteY2" fmla="*/ 84801 h 605872"/>
                <a:gd name="connsiteX3" fmla="*/ 441965 w 1235252"/>
                <a:gd name="connsiteY3" fmla="*/ 605585 h 605872"/>
                <a:gd name="connsiteX4" fmla="*/ 629690 w 1235252"/>
                <a:gd name="connsiteY4" fmla="*/ 22 h 605872"/>
                <a:gd name="connsiteX5" fmla="*/ 962749 w 1235252"/>
                <a:gd name="connsiteY5" fmla="*/ 581363 h 605872"/>
                <a:gd name="connsiteX6" fmla="*/ 1235252 w 1235252"/>
                <a:gd name="connsiteY6" fmla="*/ 248303 h 605872"/>
                <a:gd name="connsiteX0" fmla="*/ 5960 w 1253639"/>
                <a:gd name="connsiteY0" fmla="*/ 405749 h 605872"/>
                <a:gd name="connsiteX1" fmla="*/ 18071 w 1253639"/>
                <a:gd name="connsiteY1" fmla="*/ 466306 h 605872"/>
                <a:gd name="connsiteX2" fmla="*/ 157350 w 1253639"/>
                <a:gd name="connsiteY2" fmla="*/ 84801 h 605872"/>
                <a:gd name="connsiteX3" fmla="*/ 441965 w 1253639"/>
                <a:gd name="connsiteY3" fmla="*/ 605585 h 605872"/>
                <a:gd name="connsiteX4" fmla="*/ 629690 w 1253639"/>
                <a:gd name="connsiteY4" fmla="*/ 22 h 605872"/>
                <a:gd name="connsiteX5" fmla="*/ 962749 w 1253639"/>
                <a:gd name="connsiteY5" fmla="*/ 581363 h 605872"/>
                <a:gd name="connsiteX6" fmla="*/ 1253639 w 1253639"/>
                <a:gd name="connsiteY6" fmla="*/ 363360 h 605872"/>
                <a:gd name="connsiteX0" fmla="*/ 5960 w 1253639"/>
                <a:gd name="connsiteY0" fmla="*/ 405906 h 680845"/>
                <a:gd name="connsiteX1" fmla="*/ 18071 w 1253639"/>
                <a:gd name="connsiteY1" fmla="*/ 466463 h 680845"/>
                <a:gd name="connsiteX2" fmla="*/ 157350 w 1253639"/>
                <a:gd name="connsiteY2" fmla="*/ 84958 h 680845"/>
                <a:gd name="connsiteX3" fmla="*/ 441965 w 1253639"/>
                <a:gd name="connsiteY3" fmla="*/ 605742 h 680845"/>
                <a:gd name="connsiteX4" fmla="*/ 629690 w 1253639"/>
                <a:gd name="connsiteY4" fmla="*/ 179 h 680845"/>
                <a:gd name="connsiteX5" fmla="*/ 999523 w 1253639"/>
                <a:gd name="connsiteY5" fmla="*/ 678410 h 680845"/>
                <a:gd name="connsiteX6" fmla="*/ 1253639 w 1253639"/>
                <a:gd name="connsiteY6" fmla="*/ 363517 h 680845"/>
                <a:gd name="connsiteX0" fmla="*/ 5960 w 1253639"/>
                <a:gd name="connsiteY0" fmla="*/ 405906 h 680845"/>
                <a:gd name="connsiteX1" fmla="*/ 18071 w 1253639"/>
                <a:gd name="connsiteY1" fmla="*/ 466463 h 680845"/>
                <a:gd name="connsiteX2" fmla="*/ 157350 w 1253639"/>
                <a:gd name="connsiteY2" fmla="*/ 84958 h 680845"/>
                <a:gd name="connsiteX3" fmla="*/ 441965 w 1253639"/>
                <a:gd name="connsiteY3" fmla="*/ 605742 h 680845"/>
                <a:gd name="connsiteX4" fmla="*/ 758398 w 1253639"/>
                <a:gd name="connsiteY4" fmla="*/ 179 h 680845"/>
                <a:gd name="connsiteX5" fmla="*/ 999523 w 1253639"/>
                <a:gd name="connsiteY5" fmla="*/ 678410 h 680845"/>
                <a:gd name="connsiteX6" fmla="*/ 1253639 w 1253639"/>
                <a:gd name="connsiteY6" fmla="*/ 363517 h 680845"/>
                <a:gd name="connsiteX0" fmla="*/ 13896 w 1261575"/>
                <a:gd name="connsiteY0" fmla="*/ 405904 h 680843"/>
                <a:gd name="connsiteX1" fmla="*/ 26007 w 1261575"/>
                <a:gd name="connsiteY1" fmla="*/ 466461 h 680843"/>
                <a:gd name="connsiteX2" fmla="*/ 287865 w 1261575"/>
                <a:gd name="connsiteY2" fmla="*/ 12288 h 680843"/>
                <a:gd name="connsiteX3" fmla="*/ 449901 w 1261575"/>
                <a:gd name="connsiteY3" fmla="*/ 605740 h 680843"/>
                <a:gd name="connsiteX4" fmla="*/ 766334 w 1261575"/>
                <a:gd name="connsiteY4" fmla="*/ 177 h 680843"/>
                <a:gd name="connsiteX5" fmla="*/ 1007459 w 1261575"/>
                <a:gd name="connsiteY5" fmla="*/ 678408 h 680843"/>
                <a:gd name="connsiteX6" fmla="*/ 1261575 w 1261575"/>
                <a:gd name="connsiteY6" fmla="*/ 363515 h 68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575" h="680843">
                  <a:moveTo>
                    <a:pt x="13896" y="405904"/>
                  </a:moveTo>
                  <a:cubicBezTo>
                    <a:pt x="7335" y="462928"/>
                    <a:pt x="-19654" y="532064"/>
                    <a:pt x="26007" y="466461"/>
                  </a:cubicBezTo>
                  <a:cubicBezTo>
                    <a:pt x="71668" y="400858"/>
                    <a:pt x="217216" y="-10925"/>
                    <a:pt x="287865" y="12288"/>
                  </a:cubicBezTo>
                  <a:cubicBezTo>
                    <a:pt x="358514" y="35501"/>
                    <a:pt x="370156" y="607758"/>
                    <a:pt x="449901" y="605740"/>
                  </a:cubicBezTo>
                  <a:cubicBezTo>
                    <a:pt x="529646" y="603722"/>
                    <a:pt x="673408" y="-11934"/>
                    <a:pt x="766334" y="177"/>
                  </a:cubicBezTo>
                  <a:cubicBezTo>
                    <a:pt x="859260" y="12288"/>
                    <a:pt x="906532" y="637028"/>
                    <a:pt x="1007459" y="678408"/>
                  </a:cubicBezTo>
                  <a:cubicBezTo>
                    <a:pt x="1108386" y="719788"/>
                    <a:pt x="1240380" y="218180"/>
                    <a:pt x="1261575" y="36351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フリーフォーム: 図形 57">
              <a:extLst>
                <a:ext uri="{FF2B5EF4-FFF2-40B4-BE49-F238E27FC236}">
                  <a16:creationId xmlns:a16="http://schemas.microsoft.com/office/drawing/2014/main" id="{4529E9FE-7688-4345-9445-36FCE6350AE1}"/>
                </a:ext>
              </a:extLst>
            </p:cNvPr>
            <p:cNvSpPr/>
            <p:nvPr/>
          </p:nvSpPr>
          <p:spPr>
            <a:xfrm>
              <a:off x="5189674" y="2609900"/>
              <a:ext cx="1423073" cy="803187"/>
            </a:xfrm>
            <a:custGeom>
              <a:avLst/>
              <a:gdLst>
                <a:gd name="connsiteX0" fmla="*/ 0 w 1423073"/>
                <a:gd name="connsiteY0" fmla="*/ 287632 h 849294"/>
                <a:gd name="connsiteX1" fmla="*/ 205892 w 1423073"/>
                <a:gd name="connsiteY1" fmla="*/ 21184 h 849294"/>
                <a:gd name="connsiteX2" fmla="*/ 496562 w 1423073"/>
                <a:gd name="connsiteY2" fmla="*/ 784194 h 849294"/>
                <a:gd name="connsiteX3" fmla="*/ 708509 w 1423073"/>
                <a:gd name="connsiteY3" fmla="*/ 178631 h 849294"/>
                <a:gd name="connsiteX4" fmla="*/ 981012 w 1423073"/>
                <a:gd name="connsiteY4" fmla="*/ 838694 h 849294"/>
                <a:gd name="connsiteX5" fmla="*/ 1423073 w 1423073"/>
                <a:gd name="connsiteY5" fmla="*/ 620692 h 849294"/>
                <a:gd name="connsiteX0" fmla="*/ 0 w 1423073"/>
                <a:gd name="connsiteY0" fmla="*/ 260151 h 821813"/>
                <a:gd name="connsiteX1" fmla="*/ 369394 w 1423073"/>
                <a:gd name="connsiteY1" fmla="*/ 23981 h 821813"/>
                <a:gd name="connsiteX2" fmla="*/ 496562 w 1423073"/>
                <a:gd name="connsiteY2" fmla="*/ 756713 h 821813"/>
                <a:gd name="connsiteX3" fmla="*/ 708509 w 1423073"/>
                <a:gd name="connsiteY3" fmla="*/ 151150 h 821813"/>
                <a:gd name="connsiteX4" fmla="*/ 981012 w 1423073"/>
                <a:gd name="connsiteY4" fmla="*/ 811213 h 821813"/>
                <a:gd name="connsiteX5" fmla="*/ 1423073 w 1423073"/>
                <a:gd name="connsiteY5" fmla="*/ 593211 h 821813"/>
                <a:gd name="connsiteX0" fmla="*/ 0 w 1423073"/>
                <a:gd name="connsiteY0" fmla="*/ 259764 h 821426"/>
                <a:gd name="connsiteX1" fmla="*/ 369394 w 1423073"/>
                <a:gd name="connsiteY1" fmla="*/ 23594 h 821426"/>
                <a:gd name="connsiteX2" fmla="*/ 647952 w 1423073"/>
                <a:gd name="connsiteY2" fmla="*/ 750270 h 821426"/>
                <a:gd name="connsiteX3" fmla="*/ 708509 w 1423073"/>
                <a:gd name="connsiteY3" fmla="*/ 150763 h 821426"/>
                <a:gd name="connsiteX4" fmla="*/ 981012 w 1423073"/>
                <a:gd name="connsiteY4" fmla="*/ 810826 h 821426"/>
                <a:gd name="connsiteX5" fmla="*/ 1423073 w 1423073"/>
                <a:gd name="connsiteY5" fmla="*/ 592824 h 821426"/>
                <a:gd name="connsiteX0" fmla="*/ 0 w 1423073"/>
                <a:gd name="connsiteY0" fmla="*/ 217437 h 779099"/>
                <a:gd name="connsiteX1" fmla="*/ 327005 w 1423073"/>
                <a:gd name="connsiteY1" fmla="*/ 29712 h 779099"/>
                <a:gd name="connsiteX2" fmla="*/ 647952 w 1423073"/>
                <a:gd name="connsiteY2" fmla="*/ 707943 h 779099"/>
                <a:gd name="connsiteX3" fmla="*/ 708509 w 1423073"/>
                <a:gd name="connsiteY3" fmla="*/ 108436 h 779099"/>
                <a:gd name="connsiteX4" fmla="*/ 981012 w 1423073"/>
                <a:gd name="connsiteY4" fmla="*/ 768499 h 779099"/>
                <a:gd name="connsiteX5" fmla="*/ 1423073 w 1423073"/>
                <a:gd name="connsiteY5" fmla="*/ 550497 h 779099"/>
                <a:gd name="connsiteX0" fmla="*/ 0 w 1423073"/>
                <a:gd name="connsiteY0" fmla="*/ 202483 h 764145"/>
                <a:gd name="connsiteX1" fmla="*/ 327005 w 1423073"/>
                <a:gd name="connsiteY1" fmla="*/ 14758 h 764145"/>
                <a:gd name="connsiteX2" fmla="*/ 647952 w 1423073"/>
                <a:gd name="connsiteY2" fmla="*/ 692989 h 764145"/>
                <a:gd name="connsiteX3" fmla="*/ 708509 w 1423073"/>
                <a:gd name="connsiteY3" fmla="*/ 93482 h 764145"/>
                <a:gd name="connsiteX4" fmla="*/ 981012 w 1423073"/>
                <a:gd name="connsiteY4" fmla="*/ 753545 h 764145"/>
                <a:gd name="connsiteX5" fmla="*/ 1423073 w 1423073"/>
                <a:gd name="connsiteY5" fmla="*/ 535543 h 764145"/>
                <a:gd name="connsiteX0" fmla="*/ 0 w 1423073"/>
                <a:gd name="connsiteY0" fmla="*/ 195485 h 757147"/>
                <a:gd name="connsiteX1" fmla="*/ 327005 w 1423073"/>
                <a:gd name="connsiteY1" fmla="*/ 7760 h 757147"/>
                <a:gd name="connsiteX2" fmla="*/ 647952 w 1423073"/>
                <a:gd name="connsiteY2" fmla="*/ 685991 h 757147"/>
                <a:gd name="connsiteX3" fmla="*/ 708509 w 1423073"/>
                <a:gd name="connsiteY3" fmla="*/ 86484 h 757147"/>
                <a:gd name="connsiteX4" fmla="*/ 981012 w 1423073"/>
                <a:gd name="connsiteY4" fmla="*/ 746547 h 757147"/>
                <a:gd name="connsiteX5" fmla="*/ 1423073 w 1423073"/>
                <a:gd name="connsiteY5" fmla="*/ 528545 h 757147"/>
                <a:gd name="connsiteX0" fmla="*/ 0 w 1423073"/>
                <a:gd name="connsiteY0" fmla="*/ 193481 h 755143"/>
                <a:gd name="connsiteX1" fmla="*/ 327005 w 1423073"/>
                <a:gd name="connsiteY1" fmla="*/ 5756 h 755143"/>
                <a:gd name="connsiteX2" fmla="*/ 647952 w 1423073"/>
                <a:gd name="connsiteY2" fmla="*/ 683987 h 755143"/>
                <a:gd name="connsiteX3" fmla="*/ 708509 w 1423073"/>
                <a:gd name="connsiteY3" fmla="*/ 84480 h 755143"/>
                <a:gd name="connsiteX4" fmla="*/ 981012 w 1423073"/>
                <a:gd name="connsiteY4" fmla="*/ 744543 h 755143"/>
                <a:gd name="connsiteX5" fmla="*/ 1423073 w 1423073"/>
                <a:gd name="connsiteY5" fmla="*/ 526541 h 755143"/>
                <a:gd name="connsiteX0" fmla="*/ 0 w 1423073"/>
                <a:gd name="connsiteY0" fmla="*/ 193481 h 755143"/>
                <a:gd name="connsiteX1" fmla="*/ 327005 w 1423073"/>
                <a:gd name="connsiteY1" fmla="*/ 5756 h 755143"/>
                <a:gd name="connsiteX2" fmla="*/ 647952 w 1423073"/>
                <a:gd name="connsiteY2" fmla="*/ 683987 h 755143"/>
                <a:gd name="connsiteX3" fmla="*/ 926512 w 1423073"/>
                <a:gd name="connsiteY3" fmla="*/ 126870 h 755143"/>
                <a:gd name="connsiteX4" fmla="*/ 981012 w 1423073"/>
                <a:gd name="connsiteY4" fmla="*/ 744543 h 755143"/>
                <a:gd name="connsiteX5" fmla="*/ 1423073 w 1423073"/>
                <a:gd name="connsiteY5" fmla="*/ 526541 h 755143"/>
                <a:gd name="connsiteX0" fmla="*/ 0 w 1423073"/>
                <a:gd name="connsiteY0" fmla="*/ 193481 h 784644"/>
                <a:gd name="connsiteX1" fmla="*/ 327005 w 1423073"/>
                <a:gd name="connsiteY1" fmla="*/ 5756 h 784644"/>
                <a:gd name="connsiteX2" fmla="*/ 647952 w 1423073"/>
                <a:gd name="connsiteY2" fmla="*/ 683987 h 784644"/>
                <a:gd name="connsiteX3" fmla="*/ 926512 w 1423073"/>
                <a:gd name="connsiteY3" fmla="*/ 126870 h 784644"/>
                <a:gd name="connsiteX4" fmla="*/ 1132402 w 1423073"/>
                <a:gd name="connsiteY4" fmla="*/ 774821 h 784644"/>
                <a:gd name="connsiteX5" fmla="*/ 1423073 w 1423073"/>
                <a:gd name="connsiteY5" fmla="*/ 526541 h 784644"/>
                <a:gd name="connsiteX0" fmla="*/ 0 w 1423073"/>
                <a:gd name="connsiteY0" fmla="*/ 212024 h 803187"/>
                <a:gd name="connsiteX1" fmla="*/ 327005 w 1423073"/>
                <a:gd name="connsiteY1" fmla="*/ 24299 h 803187"/>
                <a:gd name="connsiteX2" fmla="*/ 502617 w 1423073"/>
                <a:gd name="connsiteY2" fmla="*/ 678307 h 803187"/>
                <a:gd name="connsiteX3" fmla="*/ 926512 w 1423073"/>
                <a:gd name="connsiteY3" fmla="*/ 145413 h 803187"/>
                <a:gd name="connsiteX4" fmla="*/ 1132402 w 1423073"/>
                <a:gd name="connsiteY4" fmla="*/ 793364 h 803187"/>
                <a:gd name="connsiteX5" fmla="*/ 1423073 w 1423073"/>
                <a:gd name="connsiteY5" fmla="*/ 545084 h 80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073" h="803187">
                  <a:moveTo>
                    <a:pt x="0" y="212024"/>
                  </a:moveTo>
                  <a:cubicBezTo>
                    <a:pt x="164512" y="67698"/>
                    <a:pt x="243236" y="-53415"/>
                    <a:pt x="327005" y="24299"/>
                  </a:cubicBezTo>
                  <a:cubicBezTo>
                    <a:pt x="410774" y="102013"/>
                    <a:pt x="402699" y="658121"/>
                    <a:pt x="502617" y="678307"/>
                  </a:cubicBezTo>
                  <a:cubicBezTo>
                    <a:pt x="602535" y="698493"/>
                    <a:pt x="821548" y="126237"/>
                    <a:pt x="926512" y="145413"/>
                  </a:cubicBezTo>
                  <a:cubicBezTo>
                    <a:pt x="1031476" y="164589"/>
                    <a:pt x="1013308" y="719687"/>
                    <a:pt x="1132402" y="793364"/>
                  </a:cubicBezTo>
                  <a:cubicBezTo>
                    <a:pt x="1251496" y="867041"/>
                    <a:pt x="1383711" y="500676"/>
                    <a:pt x="1423073" y="545084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55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78F898-3EA5-4C18-99EB-21697460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B784FA-F762-4D7A-808D-16AB39DC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ロボット／ドローンの姿勢を制御するために</a:t>
            </a:r>
            <a:br>
              <a:rPr kumimoji="1" lang="en-US" altLang="ja-JP" dirty="0"/>
            </a:br>
            <a:r>
              <a:rPr kumimoji="1" lang="ja-JP" altLang="en-US" dirty="0"/>
              <a:t>リアルタイム自己姿勢推定が必要</a:t>
            </a:r>
          </a:p>
          <a:p>
            <a:endParaRPr kumimoji="1" lang="ja-JP" altLang="en-US" dirty="0"/>
          </a:p>
          <a:p>
            <a:pPr marL="0" indent="0">
              <a:buNone/>
            </a:pPr>
            <a:r>
              <a:rPr kumimoji="1" lang="ja-JP" altLang="en-US" dirty="0"/>
              <a:t>自己姿勢推定の課題</a:t>
            </a:r>
          </a:p>
          <a:p>
            <a:r>
              <a:rPr kumimoji="1" lang="ja-JP" altLang="en-US" dirty="0"/>
              <a:t>加速度センサ：振動やセンサ自身の加速度の影響を受ける</a:t>
            </a:r>
          </a:p>
          <a:p>
            <a:r>
              <a:rPr kumimoji="1" lang="ja-JP" altLang="en-US" dirty="0"/>
              <a:t>ジャイロ：ドリフト、バイアスで誤差が蓄積する</a:t>
            </a:r>
          </a:p>
          <a:p>
            <a:r>
              <a:rPr kumimoji="1" lang="ja-JP" altLang="en-US" dirty="0"/>
              <a:t>オンライン</a:t>
            </a:r>
            <a:r>
              <a:rPr kumimoji="1" lang="en-US" altLang="ja-JP" dirty="0"/>
              <a:t>SLAM</a:t>
            </a:r>
            <a:r>
              <a:rPr kumimoji="1" lang="ja-JP" altLang="en-US" dirty="0"/>
              <a:t>（</a:t>
            </a:r>
            <a:r>
              <a:rPr kumimoji="1" lang="en-US" altLang="ja-JP" dirty="0"/>
              <a:t>LiDAR</a:t>
            </a:r>
            <a:r>
              <a:rPr kumimoji="1" lang="ja-JP" altLang="en-US" dirty="0"/>
              <a:t>／カメラ）：誤差が蓄積する</a:t>
            </a:r>
          </a:p>
          <a:p>
            <a:pPr marL="0" indent="0" algn="ctr">
              <a:buNone/>
            </a:pPr>
            <a:r>
              <a:rPr kumimoji="1" lang="ja-JP" altLang="en-US" dirty="0"/>
              <a:t>↓</a:t>
            </a:r>
          </a:p>
          <a:p>
            <a:endParaRPr kumimoji="1" lang="ja-JP" altLang="en-US" dirty="0"/>
          </a:p>
          <a:p>
            <a:r>
              <a:rPr kumimoji="1" lang="ja-JP" altLang="en-US" dirty="0"/>
              <a:t>振動／自身の加速度の影響を受けない</a:t>
            </a:r>
          </a:p>
          <a:p>
            <a:r>
              <a:rPr kumimoji="1" lang="ja-JP" altLang="en-US" dirty="0"/>
              <a:t>蓄積誤差を補正できる　　　　　　　　　　　　推定手法を提案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A0DE528B-2DB9-4372-A7F0-F89E99C79208}"/>
              </a:ext>
            </a:extLst>
          </p:cNvPr>
          <p:cNvGrpSpPr/>
          <p:nvPr/>
        </p:nvGrpSpPr>
        <p:grpSpPr>
          <a:xfrm>
            <a:off x="5458478" y="708504"/>
            <a:ext cx="3306403" cy="1612675"/>
            <a:chOff x="4358529" y="565124"/>
            <a:chExt cx="3288914" cy="1604144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3C7CF00-547A-4FF5-AC7F-BED793B79477}"/>
                </a:ext>
              </a:extLst>
            </p:cNvPr>
            <p:cNvGrpSpPr/>
            <p:nvPr/>
          </p:nvGrpSpPr>
          <p:grpSpPr>
            <a:xfrm rot="1591768">
              <a:off x="6637426" y="586756"/>
              <a:ext cx="1010017" cy="1525021"/>
              <a:chOff x="4115582" y="3382401"/>
              <a:chExt cx="1010017" cy="1525021"/>
            </a:xfrm>
          </p:grpSpPr>
          <p:sp>
            <p:nvSpPr>
              <p:cNvPr id="8" name="フローチャート: 直接アクセス記憶 7">
                <a:extLst>
                  <a:ext uri="{FF2B5EF4-FFF2-40B4-BE49-F238E27FC236}">
                    <a16:creationId xmlns:a16="http://schemas.microsoft.com/office/drawing/2014/main" id="{B3D52C64-6D09-4543-87C2-F66634A16124}"/>
                  </a:ext>
                </a:extLst>
              </p:cNvPr>
              <p:cNvSpPr/>
              <p:nvPr/>
            </p:nvSpPr>
            <p:spPr>
              <a:xfrm>
                <a:off x="4115582" y="4420345"/>
                <a:ext cx="282872" cy="487077"/>
              </a:xfrm>
              <a:prstGeom prst="flowChartMagneticDrum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直方体 8">
                <a:extLst>
                  <a:ext uri="{FF2B5EF4-FFF2-40B4-BE49-F238E27FC236}">
                    <a16:creationId xmlns:a16="http://schemas.microsoft.com/office/drawing/2014/main" id="{C2A49ED4-B96C-47F6-840B-8DE36D92F4EF}"/>
                  </a:ext>
                </a:extLst>
              </p:cNvPr>
              <p:cNvSpPr/>
              <p:nvPr/>
            </p:nvSpPr>
            <p:spPr>
              <a:xfrm>
                <a:off x="4257018" y="3382401"/>
                <a:ext cx="697627" cy="1281482"/>
              </a:xfrm>
              <a:prstGeom prst="cub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フローチャート: 直接アクセス記憶 9">
                <a:extLst>
                  <a:ext uri="{FF2B5EF4-FFF2-40B4-BE49-F238E27FC236}">
                    <a16:creationId xmlns:a16="http://schemas.microsoft.com/office/drawing/2014/main" id="{A1BE1FE7-1A65-40B1-9266-D78DB630DB41}"/>
                  </a:ext>
                </a:extLst>
              </p:cNvPr>
              <p:cNvSpPr/>
              <p:nvPr/>
            </p:nvSpPr>
            <p:spPr>
              <a:xfrm>
                <a:off x="4842727" y="4258569"/>
                <a:ext cx="282872" cy="487077"/>
              </a:xfrm>
              <a:prstGeom prst="flowChartMagneticDrum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思考の吹き出し: 雲形 5">
              <a:extLst>
                <a:ext uri="{FF2B5EF4-FFF2-40B4-BE49-F238E27FC236}">
                  <a16:creationId xmlns:a16="http://schemas.microsoft.com/office/drawing/2014/main" id="{253F9ABB-D78D-4DCB-BC9A-20BA60481016}"/>
                </a:ext>
              </a:extLst>
            </p:cNvPr>
            <p:cNvSpPr/>
            <p:nvPr/>
          </p:nvSpPr>
          <p:spPr>
            <a:xfrm>
              <a:off x="4358529" y="565124"/>
              <a:ext cx="2340105" cy="789157"/>
            </a:xfrm>
            <a:prstGeom prst="cloudCallout">
              <a:avLst>
                <a:gd name="adj1" fmla="val 70908"/>
                <a:gd name="adj2" fmla="val -7849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</a:rPr>
                <a:t>Roll φ = ?</a:t>
              </a:r>
            </a:p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</a:rPr>
                <a:t>Pitch θ = ?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" name="フリーフォーム: 図形 6">
              <a:extLst>
                <a:ext uri="{FF2B5EF4-FFF2-40B4-BE49-F238E27FC236}">
                  <a16:creationId xmlns:a16="http://schemas.microsoft.com/office/drawing/2014/main" id="{298E662E-55FA-4695-B5AF-281D785F74B5}"/>
                </a:ext>
              </a:extLst>
            </p:cNvPr>
            <p:cNvSpPr/>
            <p:nvPr/>
          </p:nvSpPr>
          <p:spPr>
            <a:xfrm>
              <a:off x="5787487" y="1793732"/>
              <a:ext cx="1373661" cy="375536"/>
            </a:xfrm>
            <a:custGeom>
              <a:avLst/>
              <a:gdLst>
                <a:gd name="connsiteX0" fmla="*/ 753894 w 839829"/>
                <a:gd name="connsiteY0" fmla="*/ 0 h 637162"/>
                <a:gd name="connsiteX1" fmla="*/ 306422 w 839829"/>
                <a:gd name="connsiteY1" fmla="*/ 282102 h 637162"/>
                <a:gd name="connsiteX2" fmla="*/ 836579 w 839829"/>
                <a:gd name="connsiteY2" fmla="*/ 418290 h 637162"/>
                <a:gd name="connsiteX3" fmla="*/ 0 w 839829"/>
                <a:gd name="connsiteY3" fmla="*/ 637162 h 637162"/>
                <a:gd name="connsiteX0" fmla="*/ 753894 w 839338"/>
                <a:gd name="connsiteY0" fmla="*/ 0 h 637162"/>
                <a:gd name="connsiteX1" fmla="*/ 199418 w 839338"/>
                <a:gd name="connsiteY1" fmla="*/ 359924 h 637162"/>
                <a:gd name="connsiteX2" fmla="*/ 836579 w 839338"/>
                <a:gd name="connsiteY2" fmla="*/ 418290 h 637162"/>
                <a:gd name="connsiteX3" fmla="*/ 0 w 839338"/>
                <a:gd name="connsiteY3" fmla="*/ 637162 h 637162"/>
                <a:gd name="connsiteX0" fmla="*/ 753894 w 965440"/>
                <a:gd name="connsiteY0" fmla="*/ 0 h 637162"/>
                <a:gd name="connsiteX1" fmla="*/ 199418 w 965440"/>
                <a:gd name="connsiteY1" fmla="*/ 359924 h 637162"/>
                <a:gd name="connsiteX2" fmla="*/ 963038 w 965440"/>
                <a:gd name="connsiteY2" fmla="*/ 500975 h 637162"/>
                <a:gd name="connsiteX3" fmla="*/ 0 w 965440"/>
                <a:gd name="connsiteY3" fmla="*/ 637162 h 637162"/>
                <a:gd name="connsiteX0" fmla="*/ 904673 w 1116219"/>
                <a:gd name="connsiteY0" fmla="*/ 0 h 783077"/>
                <a:gd name="connsiteX1" fmla="*/ 350197 w 1116219"/>
                <a:gd name="connsiteY1" fmla="*/ 359924 h 783077"/>
                <a:gd name="connsiteX2" fmla="*/ 1113817 w 1116219"/>
                <a:gd name="connsiteY2" fmla="*/ 500975 h 783077"/>
                <a:gd name="connsiteX3" fmla="*/ 0 w 1116219"/>
                <a:gd name="connsiteY3" fmla="*/ 783077 h 783077"/>
                <a:gd name="connsiteX0" fmla="*/ 904673 w 1111368"/>
                <a:gd name="connsiteY0" fmla="*/ 0 h 783077"/>
                <a:gd name="connsiteX1" fmla="*/ 350197 w 1111368"/>
                <a:gd name="connsiteY1" fmla="*/ 359924 h 783077"/>
                <a:gd name="connsiteX2" fmla="*/ 1108954 w 1111368"/>
                <a:gd name="connsiteY2" fmla="*/ 403698 h 783077"/>
                <a:gd name="connsiteX3" fmla="*/ 0 w 1111368"/>
                <a:gd name="connsiteY3" fmla="*/ 783077 h 783077"/>
                <a:gd name="connsiteX0" fmla="*/ 909536 w 1116231"/>
                <a:gd name="connsiteY0" fmla="*/ 0 h 729575"/>
                <a:gd name="connsiteX1" fmla="*/ 355060 w 1116231"/>
                <a:gd name="connsiteY1" fmla="*/ 359924 h 729575"/>
                <a:gd name="connsiteX2" fmla="*/ 1113817 w 1116231"/>
                <a:gd name="connsiteY2" fmla="*/ 403698 h 729575"/>
                <a:gd name="connsiteX3" fmla="*/ 0 w 1116231"/>
                <a:gd name="connsiteY3" fmla="*/ 729575 h 729575"/>
                <a:gd name="connsiteX0" fmla="*/ 909536 w 1116231"/>
                <a:gd name="connsiteY0" fmla="*/ 0 h 729575"/>
                <a:gd name="connsiteX1" fmla="*/ 355060 w 1116231"/>
                <a:gd name="connsiteY1" fmla="*/ 359924 h 729575"/>
                <a:gd name="connsiteX2" fmla="*/ 1113817 w 1116231"/>
                <a:gd name="connsiteY2" fmla="*/ 486383 h 729575"/>
                <a:gd name="connsiteX3" fmla="*/ 0 w 1116231"/>
                <a:gd name="connsiteY3" fmla="*/ 729575 h 729575"/>
                <a:gd name="connsiteX0" fmla="*/ 909536 w 1116231"/>
                <a:gd name="connsiteY0" fmla="*/ 0 h 729575"/>
                <a:gd name="connsiteX1" fmla="*/ 355060 w 1116231"/>
                <a:gd name="connsiteY1" fmla="*/ 359924 h 729575"/>
                <a:gd name="connsiteX2" fmla="*/ 1113817 w 1116231"/>
                <a:gd name="connsiteY2" fmla="*/ 428017 h 729575"/>
                <a:gd name="connsiteX3" fmla="*/ 0 w 1116231"/>
                <a:gd name="connsiteY3" fmla="*/ 729575 h 729575"/>
                <a:gd name="connsiteX0" fmla="*/ 909536 w 1115949"/>
                <a:gd name="connsiteY0" fmla="*/ 0 h 729575"/>
                <a:gd name="connsiteX1" fmla="*/ 248056 w 1115949"/>
                <a:gd name="connsiteY1" fmla="*/ 364787 h 729575"/>
                <a:gd name="connsiteX2" fmla="*/ 1113817 w 1115949"/>
                <a:gd name="connsiteY2" fmla="*/ 428017 h 729575"/>
                <a:gd name="connsiteX3" fmla="*/ 0 w 1115949"/>
                <a:gd name="connsiteY3" fmla="*/ 729575 h 729575"/>
                <a:gd name="connsiteX0" fmla="*/ 909536 w 1261614"/>
                <a:gd name="connsiteY0" fmla="*/ 0 h 729575"/>
                <a:gd name="connsiteX1" fmla="*/ 248056 w 1261614"/>
                <a:gd name="connsiteY1" fmla="*/ 364787 h 729575"/>
                <a:gd name="connsiteX2" fmla="*/ 1259732 w 1261614"/>
                <a:gd name="connsiteY2" fmla="*/ 462064 h 729575"/>
                <a:gd name="connsiteX3" fmla="*/ 0 w 1261614"/>
                <a:gd name="connsiteY3" fmla="*/ 729575 h 729575"/>
                <a:gd name="connsiteX0" fmla="*/ 909536 w 1261669"/>
                <a:gd name="connsiteY0" fmla="*/ 0 h 729575"/>
                <a:gd name="connsiteX1" fmla="*/ 277239 w 1261669"/>
                <a:gd name="connsiteY1" fmla="*/ 165370 h 729575"/>
                <a:gd name="connsiteX2" fmla="*/ 1259732 w 1261669"/>
                <a:gd name="connsiteY2" fmla="*/ 462064 h 729575"/>
                <a:gd name="connsiteX3" fmla="*/ 0 w 1261669"/>
                <a:gd name="connsiteY3" fmla="*/ 729575 h 729575"/>
                <a:gd name="connsiteX0" fmla="*/ 909536 w 1188835"/>
                <a:gd name="connsiteY0" fmla="*/ 0 h 729575"/>
                <a:gd name="connsiteX1" fmla="*/ 277239 w 1188835"/>
                <a:gd name="connsiteY1" fmla="*/ 165370 h 729575"/>
                <a:gd name="connsiteX2" fmla="*/ 1186774 w 1188835"/>
                <a:gd name="connsiteY2" fmla="*/ 466928 h 729575"/>
                <a:gd name="connsiteX3" fmla="*/ 0 w 1188835"/>
                <a:gd name="connsiteY3" fmla="*/ 729575 h 729575"/>
                <a:gd name="connsiteX0" fmla="*/ 1094362 w 1373661"/>
                <a:gd name="connsiteY0" fmla="*/ 0 h 535022"/>
                <a:gd name="connsiteX1" fmla="*/ 462065 w 1373661"/>
                <a:gd name="connsiteY1" fmla="*/ 165370 h 535022"/>
                <a:gd name="connsiteX2" fmla="*/ 1371600 w 1373661"/>
                <a:gd name="connsiteY2" fmla="*/ 466928 h 535022"/>
                <a:gd name="connsiteX3" fmla="*/ 0 w 1373661"/>
                <a:gd name="connsiteY3" fmla="*/ 535022 h 53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3661" h="535022">
                  <a:moveTo>
                    <a:pt x="1094362" y="0"/>
                  </a:moveTo>
                  <a:cubicBezTo>
                    <a:pt x="863735" y="106193"/>
                    <a:pt x="415859" y="87549"/>
                    <a:pt x="462065" y="165370"/>
                  </a:cubicBezTo>
                  <a:cubicBezTo>
                    <a:pt x="508271" y="243191"/>
                    <a:pt x="1422670" y="407751"/>
                    <a:pt x="1371600" y="466928"/>
                  </a:cubicBezTo>
                  <a:cubicBezTo>
                    <a:pt x="1320530" y="526105"/>
                    <a:pt x="138619" y="483952"/>
                    <a:pt x="0" y="535022"/>
                  </a:cubicBezTo>
                </a:path>
              </a:pathLst>
            </a:custGeom>
            <a:noFill/>
            <a:ln w="76200">
              <a:solidFill>
                <a:schemeClr val="accent4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40A713F7-97A7-4350-8BAC-CD91AAE79339}"/>
              </a:ext>
            </a:extLst>
          </p:cNvPr>
          <p:cNvSpPr/>
          <p:nvPr/>
        </p:nvSpPr>
        <p:spPr>
          <a:xfrm>
            <a:off x="5276578" y="4962867"/>
            <a:ext cx="283500" cy="959383"/>
          </a:xfrm>
          <a:prstGeom prst="rightBrace">
            <a:avLst>
              <a:gd name="adj1" fmla="val 8333"/>
              <a:gd name="adj2" fmla="val 6902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860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EAEE0C-DBB6-4705-AD7C-98780121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先行研究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1739DB-C3ED-4F5F-BC4A-58F8E412E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単眼カメラと</a:t>
            </a:r>
            <a:r>
              <a:rPr kumimoji="1" lang="en-US" altLang="ja-JP" dirty="0"/>
              <a:t>DNN</a:t>
            </a:r>
            <a:r>
              <a:rPr kumimoji="1" lang="ja-JP" altLang="en-US" dirty="0"/>
              <a:t>を用いた重力方向推定</a:t>
            </a:r>
          </a:p>
          <a:p>
            <a:pPr marL="0" indent="0">
              <a:buNone/>
            </a:pPr>
            <a:r>
              <a:rPr kumimoji="1" lang="en-US" altLang="ja-JP" sz="1400" i="1" dirty="0"/>
              <a:t>G. Ellingson, et al., "Deep visual gravity vector detection for unmanned aircraft attitude estimation", Proc. of 2017 IEEE/RSJ International Conference on Intelligent Robotics and System (IROS), pp. 5557-5563, 2017.</a:t>
            </a:r>
            <a:endParaRPr kumimoji="1" lang="en-US" altLang="ja-JP" i="1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教師あり学習　⇒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>
              <a:buFont typeface="Arial" panose="020B0604020202020204" pitchFamily="34" charset="0"/>
              <a:buChar char="○"/>
            </a:pPr>
            <a:r>
              <a:rPr kumimoji="1" lang="ja-JP" altLang="en-US" dirty="0"/>
              <a:t>シングルショット画像で推論できる　→　誤差蓄積しない</a:t>
            </a:r>
            <a:endParaRPr kumimoji="1" lang="en-US" altLang="ja-JP" dirty="0"/>
          </a:p>
          <a:p>
            <a:pPr>
              <a:buFont typeface="Arial" panose="020B0604020202020204" pitchFamily="34" charset="0"/>
              <a:buChar char="○"/>
            </a:pPr>
            <a:r>
              <a:rPr kumimoji="1" lang="ja-JP" altLang="en-US" dirty="0"/>
              <a:t>振動／自身の加速度の影響を受けない</a:t>
            </a:r>
          </a:p>
          <a:p>
            <a:pPr>
              <a:buFont typeface="Arial" panose="020B0604020202020204" pitchFamily="34" charset="0"/>
              <a:buChar char="×"/>
            </a:pPr>
            <a:r>
              <a:rPr kumimoji="1" lang="ja-JP" altLang="en-US" dirty="0"/>
              <a:t>推論の不確かさは考慮していない</a:t>
            </a:r>
            <a:br>
              <a:rPr kumimoji="1" lang="en-US" altLang="ja-JP" dirty="0"/>
            </a:br>
            <a:r>
              <a:rPr kumimoji="1" lang="ja-JP" altLang="en-US" dirty="0"/>
              <a:t>　推論の例：</a:t>
            </a:r>
            <a:endParaRPr kumimoji="1" lang="en-US" altLang="ja-JP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AF66F13-EB18-489F-8449-011DF52BFCAB}"/>
              </a:ext>
            </a:extLst>
          </p:cNvPr>
          <p:cNvGrpSpPr/>
          <p:nvPr/>
        </p:nvGrpSpPr>
        <p:grpSpPr>
          <a:xfrm>
            <a:off x="3032057" y="1627844"/>
            <a:ext cx="5910775" cy="1626499"/>
            <a:chOff x="441472" y="1535769"/>
            <a:chExt cx="6109505" cy="1681185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27283F15-5104-44C6-99E2-676EE0ECF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92738" y="1538893"/>
              <a:ext cx="1489261" cy="1312260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3B1F2D7D-F9E1-4353-BC09-9E4D9D23D84D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 flipV="1">
              <a:off x="3981999" y="2194359"/>
              <a:ext cx="532547" cy="6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3FA5579-EEBA-4E34-8B7D-2B974E43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4546" y="1535769"/>
              <a:ext cx="1261062" cy="131718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F6308B9-D746-4633-BF08-BD006AD00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645137" y="1536733"/>
              <a:ext cx="1315054" cy="1314141"/>
            </a:xfrm>
            <a:prstGeom prst="rect">
              <a:avLst/>
            </a:prstGeom>
            <a:ln w="12700">
              <a:noFill/>
            </a:ln>
          </p:spPr>
        </p:pic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984DAD39-A616-4F38-958D-F715A5F0541E}"/>
                </a:ext>
              </a:extLst>
            </p:cNvPr>
            <p:cNvCxnSpPr>
              <a:cxnSpLocks/>
              <a:stCxn id="8" idx="1"/>
              <a:endCxn id="5" idx="1"/>
            </p:cNvCxnSpPr>
            <p:nvPr/>
          </p:nvCxnSpPr>
          <p:spPr>
            <a:xfrm>
              <a:off x="1960191" y="2193804"/>
              <a:ext cx="532547" cy="12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EB7442-9378-4062-B0CD-2D320CE7F4C1}"/>
                </a:ext>
              </a:extLst>
            </p:cNvPr>
            <p:cNvSpPr txBox="1"/>
            <p:nvPr/>
          </p:nvSpPr>
          <p:spPr>
            <a:xfrm>
              <a:off x="441472" y="2851970"/>
              <a:ext cx="1716876" cy="36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単眼カメラ画像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67B9D90-FAA8-4BD7-83C3-FACA6E71FC31}"/>
                </a:ext>
              </a:extLst>
            </p:cNvPr>
            <p:cNvSpPr txBox="1"/>
            <p:nvPr/>
          </p:nvSpPr>
          <p:spPr>
            <a:xfrm>
              <a:off x="3739175" y="2849933"/>
              <a:ext cx="2811802" cy="364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重力ベクトル（</a:t>
              </a:r>
              <a:r>
                <a:rPr kumimoji="1" lang="en-US" altLang="ja-JP" dirty="0" err="1"/>
                <a:t>gx</a:t>
              </a:r>
              <a:r>
                <a:rPr kumimoji="1" lang="en-US" altLang="ja-JP" dirty="0"/>
                <a:t>, </a:t>
              </a:r>
              <a:r>
                <a:rPr kumimoji="1" lang="en-US" altLang="ja-JP" dirty="0" err="1"/>
                <a:t>gy</a:t>
              </a:r>
              <a:r>
                <a:rPr kumimoji="1" lang="en-US" altLang="ja-JP" dirty="0"/>
                <a:t>, </a:t>
              </a:r>
              <a:r>
                <a:rPr kumimoji="1" lang="en-US" altLang="ja-JP" dirty="0" err="1"/>
                <a:t>gz</a:t>
              </a:r>
              <a:r>
                <a:rPr kumimoji="1" lang="ja-JP" altLang="en-US" dirty="0"/>
                <a:t>）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5EA036C-C053-43EA-BB60-C52F3989A096}"/>
              </a:ext>
            </a:extLst>
          </p:cNvPr>
          <p:cNvGrpSpPr/>
          <p:nvPr/>
        </p:nvGrpSpPr>
        <p:grpSpPr>
          <a:xfrm>
            <a:off x="1952941" y="4592348"/>
            <a:ext cx="1803011" cy="1864817"/>
            <a:chOff x="4148681" y="3493963"/>
            <a:chExt cx="1322648" cy="1367987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C2FBD573-4D6F-4451-8A21-298E9F90A99D}"/>
                </a:ext>
              </a:extLst>
            </p:cNvPr>
            <p:cNvGrpSpPr/>
            <p:nvPr/>
          </p:nvGrpSpPr>
          <p:grpSpPr>
            <a:xfrm>
              <a:off x="4282968" y="3493963"/>
              <a:ext cx="1062245" cy="1073265"/>
              <a:chOff x="1979532" y="3158646"/>
              <a:chExt cx="1214081" cy="1226676"/>
            </a:xfrm>
          </p:grpSpPr>
          <p:pic>
            <p:nvPicPr>
              <p:cNvPr id="15" name="図 14">
                <a:extLst>
                  <a:ext uri="{FF2B5EF4-FFF2-40B4-BE49-F238E27FC236}">
                    <a16:creationId xmlns:a16="http://schemas.microsoft.com/office/drawing/2014/main" id="{CFFCC538-4562-4A85-BC13-44F754FE4C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00" r="12500"/>
              <a:stretch/>
            </p:blipFill>
            <p:spPr>
              <a:xfrm>
                <a:off x="1979532" y="3158646"/>
                <a:ext cx="1214081" cy="1214079"/>
              </a:xfrm>
              <a:prstGeom prst="rect">
                <a:avLst/>
              </a:prstGeom>
            </p:spPr>
          </p:pic>
          <p:cxnSp>
            <p:nvCxnSpPr>
              <p:cNvPr id="16" name="直線矢印コネクタ 15">
                <a:extLst>
                  <a:ext uri="{FF2B5EF4-FFF2-40B4-BE49-F238E27FC236}">
                    <a16:creationId xmlns:a16="http://schemas.microsoft.com/office/drawing/2014/main" id="{A7E3EE0D-F1B5-4485-A024-00CF11417B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1903" y="3765685"/>
                <a:ext cx="291540" cy="46512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B9AE8279-383D-4A68-A2AC-B7861E53910C}"/>
                  </a:ext>
                </a:extLst>
              </p:cNvPr>
              <p:cNvSpPr txBox="1"/>
              <p:nvPr/>
            </p:nvSpPr>
            <p:spPr>
              <a:xfrm>
                <a:off x="2805331" y="3998246"/>
                <a:ext cx="382720" cy="387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kumimoji="1" lang="en-US" altLang="ja-JP" sz="2400" b="1" i="1" kern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g</a:t>
                </a:r>
                <a:endParaRPr kumimoji="1" lang="en-US" altLang="ja-JP" sz="2400" kern="1200" dirty="0">
                  <a:solidFill>
                    <a:srgbClr val="FF0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3F2E773-EFF7-4123-8315-0939815B0F8F}"/>
                </a:ext>
              </a:extLst>
            </p:cNvPr>
            <p:cNvSpPr txBox="1"/>
            <p:nvPr/>
          </p:nvSpPr>
          <p:spPr>
            <a:xfrm>
              <a:off x="4148681" y="4554173"/>
              <a:ext cx="13226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不確かさ：小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4DD8CEA-2285-4B04-993F-8C754549739A}"/>
              </a:ext>
            </a:extLst>
          </p:cNvPr>
          <p:cNvGrpSpPr/>
          <p:nvPr/>
        </p:nvGrpSpPr>
        <p:grpSpPr>
          <a:xfrm>
            <a:off x="3584033" y="4493580"/>
            <a:ext cx="1803012" cy="1963585"/>
            <a:chOff x="1844269" y="3422071"/>
            <a:chExt cx="1320394" cy="1437986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6F6982AE-DD75-4779-8075-41E7AE3411BF}"/>
                </a:ext>
              </a:extLst>
            </p:cNvPr>
            <p:cNvSpPr txBox="1"/>
            <p:nvPr/>
          </p:nvSpPr>
          <p:spPr>
            <a:xfrm>
              <a:off x="1844269" y="4552805"/>
              <a:ext cx="1320394" cy="307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不確かさ：大</a:t>
              </a:r>
            </a:p>
          </p:txBody>
        </p: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81BDACB3-D995-4418-8F72-7C579A3AF034}"/>
                </a:ext>
              </a:extLst>
            </p:cNvPr>
            <p:cNvGrpSpPr/>
            <p:nvPr/>
          </p:nvGrpSpPr>
          <p:grpSpPr>
            <a:xfrm>
              <a:off x="1973432" y="3422071"/>
              <a:ext cx="1126651" cy="1132623"/>
              <a:chOff x="1973432" y="3422071"/>
              <a:chExt cx="1126651" cy="1132623"/>
            </a:xfrm>
          </p:grpSpPr>
          <p:pic>
            <p:nvPicPr>
              <p:cNvPr id="21" name="図 20">
                <a:extLst>
                  <a:ext uri="{FF2B5EF4-FFF2-40B4-BE49-F238E27FC236}">
                    <a16:creationId xmlns:a16="http://schemas.microsoft.com/office/drawing/2014/main" id="{486A6CE5-5CE1-48DF-ADDE-95A36C9C43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2351" r="12466"/>
              <a:stretch/>
            </p:blipFill>
            <p:spPr>
              <a:xfrm>
                <a:off x="1973432" y="3494262"/>
                <a:ext cx="1062071" cy="1060432"/>
              </a:xfrm>
              <a:prstGeom prst="rect">
                <a:avLst/>
              </a:prstGeom>
            </p:spPr>
          </p:pic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id="{36AF085A-BD4B-4232-8A71-37A10642A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3940" y="3691049"/>
                <a:ext cx="334356" cy="3300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CAE404A4-B9F5-4B1D-B05E-2B5C509E0379}"/>
                  </a:ext>
                </a:extLst>
              </p:cNvPr>
              <p:cNvSpPr txBox="1"/>
              <p:nvPr/>
            </p:nvSpPr>
            <p:spPr>
              <a:xfrm>
                <a:off x="2765798" y="3422071"/>
                <a:ext cx="334285" cy="338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kumimoji="1" lang="en-US" altLang="ja-JP" sz="2400" b="1" i="1" kern="12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游ゴシック" panose="020B0400000000000000" pitchFamily="50" charset="-128"/>
                    <a:cs typeface="Times New Roman" panose="02020603050405020304" pitchFamily="18" charset="0"/>
                  </a:rPr>
                  <a:t>g</a:t>
                </a:r>
                <a:endParaRPr kumimoji="1" lang="en-US" altLang="ja-JP" sz="2400" kern="1200" dirty="0">
                  <a:solidFill>
                    <a:srgbClr val="FF0000"/>
                  </a:solidFill>
                  <a:latin typeface="Times New Roman" panose="02020603050405020304" pitchFamily="18" charset="0"/>
                  <a:ea typeface="游ゴシック" panose="020B0400000000000000" pitchFamily="50" charset="-128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B3729365-17C2-432C-8ABA-BBD5CA6BF718}"/>
              </a:ext>
            </a:extLst>
          </p:cNvPr>
          <p:cNvSpPr/>
          <p:nvPr/>
        </p:nvSpPr>
        <p:spPr>
          <a:xfrm>
            <a:off x="5547121" y="4853911"/>
            <a:ext cx="2553955" cy="792451"/>
          </a:xfrm>
          <a:prstGeom prst="wedgeRoundRectCallout">
            <a:avLst>
              <a:gd name="adj1" fmla="val -73323"/>
              <a:gd name="adj2" fmla="val -21733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本当にこの推論結果を信用してよいのか？</a:t>
            </a:r>
          </a:p>
        </p:txBody>
      </p:sp>
    </p:spTree>
    <p:extLst>
      <p:ext uri="{BB962C8B-B14F-4D97-AF65-F5344CB8AC3E}">
        <p14:creationId xmlns:p14="http://schemas.microsoft.com/office/powerpoint/2010/main" val="349339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EE3DAD-B88D-4C2F-BB09-1473A503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6B1504-95C1-440C-8254-C7AB9E795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推論の不確かさを</a:t>
            </a:r>
            <a:r>
              <a:rPr kumimoji="1" lang="en-US" altLang="ja-JP" dirty="0"/>
              <a:t>DNN</a:t>
            </a:r>
            <a:r>
              <a:rPr kumimoji="1" lang="ja-JP" altLang="en-US" dirty="0"/>
              <a:t>自身に表現させる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＋　その不確かさに応じて推論を重みづける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3584CA0-F365-4440-AE8E-97D801833014}"/>
              </a:ext>
            </a:extLst>
          </p:cNvPr>
          <p:cNvGrpSpPr/>
          <p:nvPr/>
        </p:nvGrpSpPr>
        <p:grpSpPr>
          <a:xfrm>
            <a:off x="95162" y="1610797"/>
            <a:ext cx="8953675" cy="2693285"/>
            <a:chOff x="155850" y="2039354"/>
            <a:chExt cx="8699392" cy="2616796"/>
          </a:xfrm>
        </p:grpSpPr>
        <p:sp>
          <p:nvSpPr>
            <p:cNvPr id="8" name="四角形: 対角を切り取る 7">
              <a:extLst>
                <a:ext uri="{FF2B5EF4-FFF2-40B4-BE49-F238E27FC236}">
                  <a16:creationId xmlns:a16="http://schemas.microsoft.com/office/drawing/2014/main" id="{2DC03155-8903-45F9-8BDC-DF20F0AE09F5}"/>
                </a:ext>
              </a:extLst>
            </p:cNvPr>
            <p:cNvSpPr/>
            <p:nvPr/>
          </p:nvSpPr>
          <p:spPr>
            <a:xfrm>
              <a:off x="155850" y="360297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カメラ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7A114F6-1E9E-45A8-B6D0-843C944059B1}"/>
                </a:ext>
              </a:extLst>
            </p:cNvPr>
            <p:cNvSpPr txBox="1"/>
            <p:nvPr/>
          </p:nvSpPr>
          <p:spPr>
            <a:xfrm>
              <a:off x="8209596" y="3950827"/>
              <a:ext cx="645646" cy="3693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出力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四角形: 対角を切り取る 9">
              <a:extLst>
                <a:ext uri="{FF2B5EF4-FFF2-40B4-BE49-F238E27FC236}">
                  <a16:creationId xmlns:a16="http://schemas.microsoft.com/office/drawing/2014/main" id="{B1540A0F-AE01-4E43-9D2B-B2368F6A8D3B}"/>
                </a:ext>
              </a:extLst>
            </p:cNvPr>
            <p:cNvSpPr/>
            <p:nvPr/>
          </p:nvSpPr>
          <p:spPr>
            <a:xfrm>
              <a:off x="155850" y="4320159"/>
              <a:ext cx="1167083" cy="335991"/>
            </a:xfrm>
            <a:prstGeom prst="snip2Diag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ジャイロ</a:t>
              </a: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0362D040-43E4-4EC6-B904-001BEA15E993}"/>
                </a:ext>
              </a:extLst>
            </p:cNvPr>
            <p:cNvSpPr/>
            <p:nvPr/>
          </p:nvSpPr>
          <p:spPr>
            <a:xfrm>
              <a:off x="2840431" y="2640935"/>
              <a:ext cx="1167083" cy="129803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DNN</a:t>
              </a:r>
              <a:endParaRPr kumimoji="1" lang="ja-JP" altLang="en-US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2EB8AAEB-F60C-4225-8096-F2AE77FA87AC}"/>
                </a:ext>
              </a:extLst>
            </p:cNvPr>
            <p:cNvSpPr/>
            <p:nvPr/>
          </p:nvSpPr>
          <p:spPr>
            <a:xfrm>
              <a:off x="5525014" y="3602979"/>
              <a:ext cx="1167083" cy="1053171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拡張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カルマン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フィルタ</a:t>
              </a: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03BA7E3A-79A1-4521-8204-1329E037530E}"/>
                </a:ext>
              </a:extLst>
            </p:cNvPr>
            <p:cNvSpPr/>
            <p:nvPr/>
          </p:nvSpPr>
          <p:spPr>
            <a:xfrm>
              <a:off x="1419222" y="2039356"/>
              <a:ext cx="1324919" cy="1670566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画像</a:t>
              </a:r>
              <a:endParaRPr kumimoji="1" lang="ja-JP" altLang="en-US" sz="1800" i="1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四角形: 角を丸くする 13">
                  <a:extLst>
                    <a:ext uri="{FF2B5EF4-FFF2-40B4-BE49-F238E27FC236}">
                      <a16:creationId xmlns:a16="http://schemas.microsoft.com/office/drawing/2014/main" id="{6EE874C4-A393-4BD6-9E41-DFE9EEA422EB}"/>
                    </a:ext>
                  </a:extLst>
                </p:cNvPr>
                <p:cNvSpPr/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3</a:t>
                  </a: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軸角速度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</m:oMath>
                  </a14:m>
                  <a:endParaRPr kumimoji="1" lang="ja-JP" altLang="en-US" sz="1800" i="1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四角形: 角を丸くする 25">
                  <a:extLst>
                    <a:ext uri="{FF2B5EF4-FFF2-40B4-BE49-F238E27FC236}">
                      <a16:creationId xmlns:a16="http://schemas.microsoft.com/office/drawing/2014/main" id="{F90668C6-1E38-4431-9A3E-ED9CAC4AC5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9222" y="4091109"/>
                  <a:ext cx="1517498" cy="335991"/>
                </a:xfrm>
                <a:prstGeom prst="roundRect">
                  <a:avLst/>
                </a:prstGeom>
                <a:blipFill>
                  <a:blip r:embed="rId7"/>
                  <a:stretch>
                    <a:fillRect l="-1195" t="-10526" b="-31579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CA81BED5-215E-42F9-94AC-D4D8BAC70E1C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>
              <a:off x="1322933" y="4488155"/>
              <a:ext cx="420208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8386D82-09BA-4D76-846D-07A51DFF6C01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1322933" y="3770974"/>
              <a:ext cx="1517498" cy="1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F7B321F0-0707-498B-BEAF-EC2079AE62F1}"/>
                </a:ext>
              </a:extLst>
            </p:cNvPr>
            <p:cNvCxnSpPr>
              <a:cxnSpLocks/>
            </p:cNvCxnSpPr>
            <p:nvPr/>
          </p:nvCxnSpPr>
          <p:spPr>
            <a:xfrm>
              <a:off x="4007514" y="3770974"/>
              <a:ext cx="1517500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8" name="四角形: 角を丸くする 17">
              <a:extLst>
                <a:ext uri="{FF2B5EF4-FFF2-40B4-BE49-F238E27FC236}">
                  <a16:creationId xmlns:a16="http://schemas.microsoft.com/office/drawing/2014/main" id="{C4B65A3B-EBA5-4CF0-BC77-7CFAF933BF1D}"/>
                </a:ext>
              </a:extLst>
            </p:cNvPr>
            <p:cNvSpPr/>
            <p:nvPr/>
          </p:nvSpPr>
          <p:spPr>
            <a:xfrm>
              <a:off x="4103805" y="2039354"/>
              <a:ext cx="1324919" cy="1670565"/>
            </a:xfrm>
            <a:prstGeom prst="round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>
                <a:buClrTx/>
                <a:defRPr/>
              </a:pPr>
              <a:r>
                <a:rPr kumimoji="1" lang="ja-JP" altLang="en-US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rPr>
                <a:t>重力方向</a:t>
              </a:r>
              <a:endParaRPr kumimoji="1" lang="en-US" altLang="ja-JP" sz="1800" kern="1200" dirty="0">
                <a:solidFill>
                  <a:prstClr val="black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矢印コネクタ 18">
              <a:extLst>
                <a:ext uri="{FF2B5EF4-FFF2-40B4-BE49-F238E27FC236}">
                  <a16:creationId xmlns:a16="http://schemas.microsoft.com/office/drawing/2014/main" id="{0822AB9C-83EB-4D01-A3CD-FC4EC036E025}"/>
                </a:ext>
              </a:extLst>
            </p:cNvPr>
            <p:cNvCxnSpPr>
              <a:cxnSpLocks/>
              <a:stCxn id="12" idx="3"/>
              <a:endCxn id="9" idx="1"/>
            </p:cNvCxnSpPr>
            <p:nvPr/>
          </p:nvCxnSpPr>
          <p:spPr>
            <a:xfrm>
              <a:off x="6692097" y="4129565"/>
              <a:ext cx="1517499" cy="592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四角形: 角を丸くする 19">
                  <a:extLst>
                    <a:ext uri="{FF2B5EF4-FFF2-40B4-BE49-F238E27FC236}">
                      <a16:creationId xmlns:a16="http://schemas.microsoft.com/office/drawing/2014/main" id="{340C5DF1-3B7A-49E3-B572-60D808EFA161}"/>
                    </a:ext>
                  </a:extLst>
                </p:cNvPr>
                <p:cNvSpPr/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buClrTx/>
                    <a:defRPr/>
                  </a:pPr>
                  <a:r>
                    <a:rPr kumimoji="1" lang="ja-JP" altLang="en-US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姿勢</a:t>
                  </a:r>
                  <a:r>
                    <a:rPr kumimoji="1" lang="en-US" altLang="ja-JP" sz="1800" kern="1200" dirty="0">
                      <a:solidFill>
                        <a:prstClr val="black"/>
                      </a:solidFill>
                      <a:latin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l-GR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kumimoji="1" lang="en-US" altLang="ja-JP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kumimoji="1" lang="ja-JP" altLang="en-US" sz="18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a14:m>
                  <a:endPara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四角形: 角を丸くする 17">
                  <a:extLst>
                    <a:ext uri="{FF2B5EF4-FFF2-40B4-BE49-F238E27FC236}">
                      <a16:creationId xmlns:a16="http://schemas.microsoft.com/office/drawing/2014/main" id="{465B88AD-FE38-4AB6-A4EE-9D78688CB9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5490" y="3740831"/>
                  <a:ext cx="1312787" cy="335991"/>
                </a:xfrm>
                <a:prstGeom prst="roundRect">
                  <a:avLst/>
                </a:prstGeom>
                <a:blipFill>
                  <a:blip r:embed="rId8"/>
                  <a:stretch>
                    <a:fillRect t="-15789" b="-26316"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8BA9E11E-AABF-4969-8FF9-8CCA7A31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68972" y="2945041"/>
              <a:ext cx="1110000" cy="978074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FBEED84A-633A-49C6-8B2F-429A217BC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49" r="12399"/>
            <a:stretch/>
          </p:blipFill>
          <p:spPr>
            <a:xfrm flipH="1">
              <a:off x="1497628" y="2433056"/>
              <a:ext cx="1168106" cy="1167296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F5A391C2-CBF4-4844-9B68-FD65F6E7A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15551" y="2380492"/>
              <a:ext cx="1292455" cy="1413424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吹き出し: 角を丸めた四角形 6">
                <a:extLst>
                  <a:ext uri="{FF2B5EF4-FFF2-40B4-BE49-F238E27FC236}">
                    <a16:creationId xmlns:a16="http://schemas.microsoft.com/office/drawing/2014/main" id="{83ECB528-E2AD-43ED-8F2A-3FC827B69C6E}"/>
                  </a:ext>
                </a:extLst>
              </p:cNvPr>
              <p:cNvSpPr/>
              <p:nvPr/>
            </p:nvSpPr>
            <p:spPr>
              <a:xfrm>
                <a:off x="5638800" y="876300"/>
                <a:ext cx="3304033" cy="2204663"/>
              </a:xfrm>
              <a:prstGeom prst="wedgeRoundRectCallout">
                <a:avLst>
                  <a:gd name="adj1" fmla="val -62443"/>
                  <a:gd name="adj2" fmla="val 42487"/>
                  <a:gd name="adj3" fmla="val 16667"/>
                </a:avLst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DNN</a:t>
                </a:r>
                <a:r>
                  <a:rPr kumimoji="1" lang="ja-JP" altLang="en-US" sz="1800" kern="1200" dirty="0">
                    <a:solidFill>
                      <a:prstClr val="black"/>
                    </a:solidFill>
                    <a:latin typeface="+mn-ea"/>
                    <a:cs typeface="Times New Roman" panose="02020603050405020304" pitchFamily="18" charset="0"/>
                  </a:rPr>
                  <a:t>の出力：</a:t>
                </a:r>
                <a:endParaRPr kumimoji="1" lang="en-US" altLang="ja-JP" sz="1800" kern="1200" dirty="0">
                  <a:solidFill>
                    <a:prstClr val="black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r>
                  <a:rPr kumimoji="1" lang="ja-JP" altLang="en-US" sz="1800" b="1" kern="12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　　</a:t>
                </a:r>
                <a14:m>
                  <m:oMath xmlns:m="http://schemas.openxmlformats.org/officeDocument/2006/math">
                    <m:r>
                      <a:rPr kumimoji="1" lang="ja-JP" altLang="en-US" sz="180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𝝁</m:t>
                    </m:r>
                    <m:r>
                      <a:rPr kumimoji="1" lang="en-US" altLang="ja-JP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ja-JP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ja-JP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kumimoji="1" lang="ja-JP" altLang="en-US" sz="1800" kern="1200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　　</a:t>
                </a:r>
                <a14:m>
                  <m:oMath xmlns:m="http://schemas.openxmlformats.org/officeDocument/2006/math">
                    <m:r>
                      <a:rPr kumimoji="1" lang="ja-JP" alt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𝚺</m:t>
                    </m:r>
                    <m:r>
                      <a:rPr kumimoji="1" lang="en-US" altLang="ja-JP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ja-JP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𝑦𝑥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𝑧𝑦</m:t>
                                  </m:r>
                                </m:sub>
                              </m:sSub>
                            </m:e>
                            <m:e>
                              <m:sSubSup>
                                <m:sSubSupPr>
                                  <m:ctrlP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ja-JP" alt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kumimoji="1" lang="en-US" altLang="ja-JP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endParaRPr kumimoji="1" lang="en-US" altLang="ja-JP" dirty="0">
                  <a:solidFill>
                    <a:schemeClr val="tx1"/>
                  </a:solidFill>
                </a:endParaRPr>
              </a:p>
              <a:p>
                <a:r>
                  <a:rPr kumimoji="1" lang="ja-JP" altLang="en-US" dirty="0">
                    <a:solidFill>
                      <a:schemeClr val="tx1"/>
                    </a:solidFill>
                  </a:rPr>
                  <a:t>共分散行列</a:t>
                </a:r>
                <a:r>
                  <a:rPr kumimoji="1" lang="en-US" altLang="ja-JP" dirty="0">
                    <a:solidFill>
                      <a:schemeClr val="tx1"/>
                    </a:solidFill>
                  </a:rPr>
                  <a:t>Σ</a:t>
                </a:r>
                <a:r>
                  <a:rPr kumimoji="1" lang="ja-JP" altLang="en-US" dirty="0">
                    <a:solidFill>
                      <a:schemeClr val="tx1"/>
                    </a:solidFill>
                  </a:rPr>
                  <a:t>で不確かさを表現</a:t>
                </a:r>
              </a:p>
            </p:txBody>
          </p:sp>
        </mc:Choice>
        <mc:Fallback xmlns="">
          <p:sp>
            <p:nvSpPr>
              <p:cNvPr id="7" name="吹き出し: 角を丸めた四角形 6">
                <a:extLst>
                  <a:ext uri="{FF2B5EF4-FFF2-40B4-BE49-F238E27FC236}">
                    <a16:creationId xmlns:a16="http://schemas.microsoft.com/office/drawing/2014/main" id="{83ECB528-E2AD-43ED-8F2A-3FC827B69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876300"/>
                <a:ext cx="3304033" cy="2204663"/>
              </a:xfrm>
              <a:prstGeom prst="wedgeRoundRectCallout">
                <a:avLst>
                  <a:gd name="adj1" fmla="val -62443"/>
                  <a:gd name="adj2" fmla="val 42487"/>
                  <a:gd name="adj3" fmla="val 16667"/>
                </a:avLst>
              </a:prstGeom>
              <a:blipFill>
                <a:blip r:embed="rId12"/>
                <a:stretch>
                  <a:fillRect t="-1102" b="-4683"/>
                </a:stretch>
              </a:blipFill>
              <a:ln w="1270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49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A243D4-3FA3-456F-A723-5BF4EF1E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｜データ収集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B53AE6-AF7B-4C51-A63C-D4D05A947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静止状態の｛単眼カメラ画像、</a:t>
            </a:r>
            <a:r>
              <a:rPr kumimoji="1" lang="en-US" altLang="ja-JP" dirty="0"/>
              <a:t>3</a:t>
            </a:r>
            <a:r>
              <a:rPr kumimoji="1" lang="ja-JP" altLang="en-US" dirty="0"/>
              <a:t>軸加速度ベクトル｝を記録</a:t>
            </a:r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A3ACCEDB-B54E-427D-B18B-77C740BBE9D7}"/>
              </a:ext>
            </a:extLst>
          </p:cNvPr>
          <p:cNvGrpSpPr/>
          <p:nvPr/>
        </p:nvGrpSpPr>
        <p:grpSpPr>
          <a:xfrm>
            <a:off x="188061" y="1650213"/>
            <a:ext cx="4370833" cy="4811787"/>
            <a:chOff x="188061" y="1650213"/>
            <a:chExt cx="4370833" cy="4811787"/>
          </a:xfrm>
        </p:grpSpPr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6837C31-30AE-4694-B8AE-8AF203F01E71}"/>
                </a:ext>
              </a:extLst>
            </p:cNvPr>
            <p:cNvGrpSpPr/>
            <p:nvPr/>
          </p:nvGrpSpPr>
          <p:grpSpPr>
            <a:xfrm>
              <a:off x="188061" y="2111879"/>
              <a:ext cx="4370833" cy="4350121"/>
              <a:chOff x="-1675010" y="757368"/>
              <a:chExt cx="4955065" cy="4931584"/>
            </a:xfrm>
          </p:grpSpPr>
          <p:pic>
            <p:nvPicPr>
              <p:cNvPr id="27" name="図 26">
                <a:extLst>
                  <a:ext uri="{FF2B5EF4-FFF2-40B4-BE49-F238E27FC236}">
                    <a16:creationId xmlns:a16="http://schemas.microsoft.com/office/drawing/2014/main" id="{918F6C3E-F2BE-45EA-AC8B-A66FD7A8E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99" t="17274" r="21699" b="11755"/>
              <a:stretch/>
            </p:blipFill>
            <p:spPr>
              <a:xfrm>
                <a:off x="-1675010" y="757368"/>
                <a:ext cx="4955065" cy="4931584"/>
              </a:xfrm>
              <a:prstGeom prst="rect">
                <a:avLst/>
              </a:prstGeom>
            </p:spPr>
          </p:pic>
          <p:pic>
            <p:nvPicPr>
              <p:cNvPr id="28" name="図 27">
                <a:extLst>
                  <a:ext uri="{FF2B5EF4-FFF2-40B4-BE49-F238E27FC236}">
                    <a16:creationId xmlns:a16="http://schemas.microsoft.com/office/drawing/2014/main" id="{8FB4C7D2-0435-418A-9D95-615A7C211F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48" t="73613" r="34042" b="2871"/>
              <a:stretch/>
            </p:blipFill>
            <p:spPr>
              <a:xfrm>
                <a:off x="-611409" y="4054885"/>
                <a:ext cx="2810933" cy="1634066"/>
              </a:xfrm>
              <a:prstGeom prst="rect">
                <a:avLst/>
              </a:prstGeom>
            </p:spPr>
          </p:pic>
        </p:grp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38D50A48-B9E0-42B3-8490-B42D7F859729}"/>
                </a:ext>
              </a:extLst>
            </p:cNvPr>
            <p:cNvSpPr txBox="1"/>
            <p:nvPr/>
          </p:nvSpPr>
          <p:spPr>
            <a:xfrm>
              <a:off x="201168" y="1650213"/>
              <a:ext cx="4357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/>
                <a:t>Sim.</a:t>
              </a:r>
              <a:r>
                <a:rPr kumimoji="1" lang="ja-JP" altLang="en-US" sz="2400" dirty="0"/>
                <a:t>（</a:t>
              </a:r>
              <a:r>
                <a:rPr kumimoji="1" lang="en-US" altLang="ja-JP" sz="2400" dirty="0"/>
                <a:t>Microsoft </a:t>
              </a:r>
              <a:r>
                <a:rPr kumimoji="1" lang="en-US" altLang="ja-JP" sz="2400" dirty="0" err="1"/>
                <a:t>AirSim</a:t>
              </a:r>
              <a:r>
                <a:rPr kumimoji="1" lang="ja-JP" altLang="en-US" sz="2400" dirty="0"/>
                <a:t>）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EC5A8663-AB7B-4626-9227-31B42F2E69A7}"/>
              </a:ext>
            </a:extLst>
          </p:cNvPr>
          <p:cNvGrpSpPr/>
          <p:nvPr/>
        </p:nvGrpSpPr>
        <p:grpSpPr>
          <a:xfrm>
            <a:off x="4572000" y="1650213"/>
            <a:ext cx="4370832" cy="4811787"/>
            <a:chOff x="4572000" y="1650213"/>
            <a:chExt cx="4370832" cy="4811787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93829B5D-030F-47C5-A358-89A6268A871D}"/>
                </a:ext>
              </a:extLst>
            </p:cNvPr>
            <p:cNvGrpSpPr/>
            <p:nvPr/>
          </p:nvGrpSpPr>
          <p:grpSpPr>
            <a:xfrm>
              <a:off x="4572000" y="2111880"/>
              <a:ext cx="4370832" cy="4350120"/>
              <a:chOff x="57150" y="0"/>
              <a:chExt cx="6527991" cy="6497057"/>
            </a:xfrm>
          </p:grpSpPr>
          <p:pic>
            <p:nvPicPr>
              <p:cNvPr id="5" name="図 4">
                <a:extLst>
                  <a:ext uri="{FF2B5EF4-FFF2-40B4-BE49-F238E27FC236}">
                    <a16:creationId xmlns:a16="http://schemas.microsoft.com/office/drawing/2014/main" id="{DE26A70B-B55C-4FB2-9502-8378E0E1D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12" t="3809" b="1454"/>
              <a:stretch/>
            </p:blipFill>
            <p:spPr>
              <a:xfrm>
                <a:off x="57150" y="0"/>
                <a:ext cx="6527991" cy="6497057"/>
              </a:xfrm>
              <a:prstGeom prst="rect">
                <a:avLst/>
              </a:prstGeom>
            </p:spPr>
          </p:pic>
          <p:sp>
            <p:nvSpPr>
              <p:cNvPr id="6" name="楕円 5">
                <a:extLst>
                  <a:ext uri="{FF2B5EF4-FFF2-40B4-BE49-F238E27FC236}">
                    <a16:creationId xmlns:a16="http://schemas.microsoft.com/office/drawing/2014/main" id="{159A1E09-C30B-406B-9D0E-CC8B3B02EE80}"/>
                  </a:ext>
                </a:extLst>
              </p:cNvPr>
              <p:cNvSpPr/>
              <p:nvPr/>
            </p:nvSpPr>
            <p:spPr>
              <a:xfrm>
                <a:off x="4166219" y="520796"/>
                <a:ext cx="2099225" cy="2634915"/>
              </a:xfrm>
              <a:prstGeom prst="ellipse">
                <a:avLst/>
              </a:prstGeom>
              <a:noFill/>
              <a:ln w="3810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7" name="直線コネクタ 6">
                <a:extLst>
                  <a:ext uri="{FF2B5EF4-FFF2-40B4-BE49-F238E27FC236}">
                    <a16:creationId xmlns:a16="http://schemas.microsoft.com/office/drawing/2014/main" id="{107956DB-3E74-4E24-B94B-D5119DD11260}"/>
                  </a:ext>
                </a:extLst>
              </p:cNvPr>
              <p:cNvCxnSpPr>
                <a:cxnSpLocks/>
                <a:stCxn id="6" idx="4"/>
              </p:cNvCxnSpPr>
              <p:nvPr/>
            </p:nvCxnSpPr>
            <p:spPr>
              <a:xfrm flipH="1">
                <a:off x="3691332" y="3155711"/>
                <a:ext cx="1524500" cy="3090289"/>
              </a:xfrm>
              <a:prstGeom prst="line">
                <a:avLst/>
              </a:prstGeom>
              <a:ln w="381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線コネクタ 7">
                <a:extLst>
                  <a:ext uri="{FF2B5EF4-FFF2-40B4-BE49-F238E27FC236}">
                    <a16:creationId xmlns:a16="http://schemas.microsoft.com/office/drawing/2014/main" id="{08B8F4C5-2BFA-4113-B1D1-12CEB4F63199}"/>
                  </a:ext>
                </a:extLst>
              </p:cNvPr>
              <p:cNvCxnSpPr>
                <a:cxnSpLocks/>
                <a:stCxn id="6" idx="1"/>
              </p:cNvCxnSpPr>
              <p:nvPr/>
            </p:nvCxnSpPr>
            <p:spPr>
              <a:xfrm flipH="1">
                <a:off x="3691333" y="906670"/>
                <a:ext cx="782310" cy="391023"/>
              </a:xfrm>
              <a:prstGeom prst="line">
                <a:avLst/>
              </a:prstGeom>
              <a:ln w="38100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5921952E-D688-428C-9885-619488880336}"/>
                  </a:ext>
                </a:extLst>
              </p:cNvPr>
              <p:cNvSpPr/>
              <p:nvPr/>
            </p:nvSpPr>
            <p:spPr>
              <a:xfrm>
                <a:off x="937174" y="2461317"/>
                <a:ext cx="584391" cy="1718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58E27F0A-FEF0-4826-A046-2EE245F3B0F2}"/>
                  </a:ext>
                </a:extLst>
              </p:cNvPr>
              <p:cNvGrpSpPr/>
              <p:nvPr/>
            </p:nvGrpSpPr>
            <p:grpSpPr>
              <a:xfrm>
                <a:off x="4687013" y="974562"/>
                <a:ext cx="643606" cy="646263"/>
                <a:chOff x="10986549" y="4561690"/>
                <a:chExt cx="831900" cy="835334"/>
              </a:xfrm>
            </p:grpSpPr>
            <p:cxnSp>
              <p:nvCxnSpPr>
                <p:cNvPr id="24" name="直線コネクタ 23">
                  <a:extLst>
                    <a:ext uri="{FF2B5EF4-FFF2-40B4-BE49-F238E27FC236}">
                      <a16:creationId xmlns:a16="http://schemas.microsoft.com/office/drawing/2014/main" id="{A2826372-A9F6-4A17-B771-A2E91F9657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86550" y="4565126"/>
                  <a:ext cx="831899" cy="828462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>
                  <a:extLst>
                    <a:ext uri="{FF2B5EF4-FFF2-40B4-BE49-F238E27FC236}">
                      <a16:creationId xmlns:a16="http://schemas.microsoft.com/office/drawing/2014/main" id="{8F1CDE23-909C-4B7A-8F44-6940F3C548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6549" y="4561690"/>
                  <a:ext cx="831898" cy="835334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グループ化 10">
                <a:extLst>
                  <a:ext uri="{FF2B5EF4-FFF2-40B4-BE49-F238E27FC236}">
                    <a16:creationId xmlns:a16="http://schemas.microsoft.com/office/drawing/2014/main" id="{4D48C5CC-6BED-4BA9-AD4B-E60677C22099}"/>
                  </a:ext>
                </a:extLst>
              </p:cNvPr>
              <p:cNvGrpSpPr/>
              <p:nvPr/>
            </p:nvGrpSpPr>
            <p:grpSpPr>
              <a:xfrm>
                <a:off x="4744105" y="2461317"/>
                <a:ext cx="276931" cy="278074"/>
                <a:chOff x="10986549" y="4561690"/>
                <a:chExt cx="831900" cy="835334"/>
              </a:xfrm>
            </p:grpSpPr>
            <p:cxnSp>
              <p:nvCxnSpPr>
                <p:cNvPr id="22" name="直線コネクタ 21">
                  <a:extLst>
                    <a:ext uri="{FF2B5EF4-FFF2-40B4-BE49-F238E27FC236}">
                      <a16:creationId xmlns:a16="http://schemas.microsoft.com/office/drawing/2014/main" id="{370DD830-E9F5-4A34-A6CA-842BB9970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86550" y="4565126"/>
                  <a:ext cx="831899" cy="828462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>
                  <a:extLst>
                    <a:ext uri="{FF2B5EF4-FFF2-40B4-BE49-F238E27FC236}">
                      <a16:creationId xmlns:a16="http://schemas.microsoft.com/office/drawing/2014/main" id="{9C6AEA91-38AC-4160-94BF-009050469A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86549" y="4561690"/>
                  <a:ext cx="831898" cy="835334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グループ化 11">
                <a:extLst>
                  <a:ext uri="{FF2B5EF4-FFF2-40B4-BE49-F238E27FC236}">
                    <a16:creationId xmlns:a16="http://schemas.microsoft.com/office/drawing/2014/main" id="{528167F1-94CD-4188-A2BA-5C272EEC42C2}"/>
                  </a:ext>
                </a:extLst>
              </p:cNvPr>
              <p:cNvGrpSpPr/>
              <p:nvPr/>
            </p:nvGrpSpPr>
            <p:grpSpPr>
              <a:xfrm>
                <a:off x="532039" y="1297693"/>
                <a:ext cx="4888587" cy="4878322"/>
                <a:chOff x="6585141" y="1"/>
                <a:chExt cx="5959555" cy="5947040"/>
              </a:xfrm>
            </p:grpSpPr>
            <p:pic>
              <p:nvPicPr>
                <p:cNvPr id="13" name="図 12">
                  <a:extLst>
                    <a:ext uri="{FF2B5EF4-FFF2-40B4-BE49-F238E27FC236}">
                      <a16:creationId xmlns:a16="http://schemas.microsoft.com/office/drawing/2014/main" id="{233A969E-7980-42B4-B7A8-5BD2249ACD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69" r="5264" b="24378"/>
                <a:stretch/>
              </p:blipFill>
              <p:spPr>
                <a:xfrm rot="5400000">
                  <a:off x="5537328" y="1047814"/>
                  <a:ext cx="5947040" cy="3851414"/>
                </a:xfrm>
                <a:prstGeom prst="rect">
                  <a:avLst/>
                </a:prstGeom>
                <a:ln w="38100">
                  <a:solidFill>
                    <a:schemeClr val="bg2"/>
                  </a:solidFill>
                  <a:prstDash val="solid"/>
                </a:ln>
              </p:spPr>
            </p:pic>
            <p:sp>
              <p:nvSpPr>
                <p:cNvPr id="14" name="吹き出し: 四角形 13">
                  <a:extLst>
                    <a:ext uri="{FF2B5EF4-FFF2-40B4-BE49-F238E27FC236}">
                      <a16:creationId xmlns:a16="http://schemas.microsoft.com/office/drawing/2014/main" id="{9B02D2B6-1AB9-4AF5-A00E-73ADED53D482}"/>
                    </a:ext>
                  </a:extLst>
                </p:cNvPr>
                <p:cNvSpPr/>
                <p:nvPr/>
              </p:nvSpPr>
              <p:spPr>
                <a:xfrm>
                  <a:off x="9486262" y="2706977"/>
                  <a:ext cx="3058434" cy="476686"/>
                </a:xfrm>
                <a:prstGeom prst="wedgeRectCallout">
                  <a:avLst>
                    <a:gd name="adj1" fmla="val -66072"/>
                    <a:gd name="adj2" fmla="val 159576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180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rPr>
                    <a:t>Xsens</a:t>
                  </a:r>
                  <a:r>
                    <a:rPr kumimoji="1" lang="en-US" altLang="ja-JP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rPr>
                    <a:t> Mti-30</a:t>
                  </a:r>
                  <a:endParaRPr kumimoji="1" lang="ja-JP" altLang="en-US" dirty="0">
                    <a:latin typeface="+mn-ea"/>
                  </a:endParaRPr>
                </a:p>
              </p:txBody>
            </p:sp>
            <p:sp>
              <p:nvSpPr>
                <p:cNvPr id="15" name="吹き出し: 四角形 14">
                  <a:extLst>
                    <a:ext uri="{FF2B5EF4-FFF2-40B4-BE49-F238E27FC236}">
                      <a16:creationId xmlns:a16="http://schemas.microsoft.com/office/drawing/2014/main" id="{FE4C4098-B42F-4C26-B251-614C00F7E202}"/>
                    </a:ext>
                  </a:extLst>
                </p:cNvPr>
                <p:cNvSpPr/>
                <p:nvPr/>
              </p:nvSpPr>
              <p:spPr>
                <a:xfrm>
                  <a:off x="8510849" y="4904124"/>
                  <a:ext cx="3686329" cy="476686"/>
                </a:xfrm>
                <a:prstGeom prst="wedgeRectCallout">
                  <a:avLst>
                    <a:gd name="adj1" fmla="val -66636"/>
                    <a:gd name="adj2" fmla="val -175179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sz="180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+mn-ea"/>
                      <a:cs typeface="Times New Roman" panose="02020603050405020304" pitchFamily="18" charset="0"/>
                    </a:rPr>
                    <a:t>RealSense D435</a:t>
                  </a:r>
                  <a:endParaRPr kumimoji="1" lang="ja-JP" altLang="en-US" dirty="0">
                    <a:latin typeface="+mn-ea"/>
                  </a:endParaRPr>
                </a:p>
              </p:txBody>
            </p:sp>
            <p:grpSp>
              <p:nvGrpSpPr>
                <p:cNvPr id="16" name="グループ化 15">
                  <a:extLst>
                    <a:ext uri="{FF2B5EF4-FFF2-40B4-BE49-F238E27FC236}">
                      <a16:creationId xmlns:a16="http://schemas.microsoft.com/office/drawing/2014/main" id="{7F4CCE44-A7FA-4C84-A74F-BC4ADC0D69BA}"/>
                    </a:ext>
                  </a:extLst>
                </p:cNvPr>
                <p:cNvGrpSpPr/>
                <p:nvPr/>
              </p:nvGrpSpPr>
              <p:grpSpPr>
                <a:xfrm>
                  <a:off x="7454357" y="4651461"/>
                  <a:ext cx="371262" cy="372795"/>
                  <a:chOff x="10986549" y="4561690"/>
                  <a:chExt cx="831900" cy="835334"/>
                </a:xfrm>
              </p:grpSpPr>
              <p:cxnSp>
                <p:nvCxnSpPr>
                  <p:cNvPr id="20" name="直線コネクタ 19">
                    <a:extLst>
                      <a:ext uri="{FF2B5EF4-FFF2-40B4-BE49-F238E27FC236}">
                        <a16:creationId xmlns:a16="http://schemas.microsoft.com/office/drawing/2014/main" id="{F07475AE-1B75-437E-B464-E5D09D7052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86550" y="4565126"/>
                    <a:ext cx="831899" cy="828462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コネクタ 20">
                    <a:extLst>
                      <a:ext uri="{FF2B5EF4-FFF2-40B4-BE49-F238E27FC236}">
                        <a16:creationId xmlns:a16="http://schemas.microsoft.com/office/drawing/2014/main" id="{F3EC0EB2-B9AC-44CD-8C74-CE5F8C1BE5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86549" y="4561690"/>
                    <a:ext cx="831898" cy="835334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80CE7CD1-5963-45FD-A9C1-EBA688BAB278}"/>
                    </a:ext>
                  </a:extLst>
                </p:cNvPr>
                <p:cNvGrpSpPr/>
                <p:nvPr/>
              </p:nvGrpSpPr>
              <p:grpSpPr>
                <a:xfrm>
                  <a:off x="6966672" y="293344"/>
                  <a:ext cx="1975555" cy="1983710"/>
                  <a:chOff x="10986549" y="4561690"/>
                  <a:chExt cx="831900" cy="835334"/>
                </a:xfrm>
              </p:grpSpPr>
              <p:cxnSp>
                <p:nvCxnSpPr>
                  <p:cNvPr id="18" name="直線コネクタ 17">
                    <a:extLst>
                      <a:ext uri="{FF2B5EF4-FFF2-40B4-BE49-F238E27FC236}">
                        <a16:creationId xmlns:a16="http://schemas.microsoft.com/office/drawing/2014/main" id="{5F3EFF0F-BDA7-46B5-8C83-11F1D7C006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86550" y="4565126"/>
                    <a:ext cx="831899" cy="828462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線コネクタ 18">
                    <a:extLst>
                      <a:ext uri="{FF2B5EF4-FFF2-40B4-BE49-F238E27FC236}">
                        <a16:creationId xmlns:a16="http://schemas.microsoft.com/office/drawing/2014/main" id="{E6BE8CC4-048C-43BA-8CDE-DE6C49174D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986549" y="4561690"/>
                    <a:ext cx="831898" cy="835334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592EDCCD-9A69-460E-90B7-4CC90E00AF64}"/>
                </a:ext>
              </a:extLst>
            </p:cNvPr>
            <p:cNvSpPr txBox="1"/>
            <p:nvPr/>
          </p:nvSpPr>
          <p:spPr>
            <a:xfrm>
              <a:off x="4585106" y="1650213"/>
              <a:ext cx="43577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400" dirty="0"/>
                <a:t>Real</a:t>
              </a:r>
              <a:endParaRPr kumimoji="1"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501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95DE62-8131-4877-9475-A12B17D6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｜データ収集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BBF4FB-0709-47AA-BF00-A48590257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Sim.</a:t>
            </a:r>
            <a:r>
              <a:rPr kumimoji="1" lang="ja-JP" altLang="en-US" dirty="0"/>
              <a:t>：訓練用</a:t>
            </a:r>
            <a:r>
              <a:rPr kumimoji="1" lang="en-US" altLang="ja-JP" dirty="0"/>
              <a:t>×10000</a:t>
            </a:r>
            <a:r>
              <a:rPr kumimoji="1" lang="ja-JP" altLang="en-US" dirty="0"/>
              <a:t>＋テスト用</a:t>
            </a:r>
            <a:r>
              <a:rPr kumimoji="1" lang="en-US" altLang="ja-JP" dirty="0"/>
              <a:t>×2000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Real</a:t>
            </a:r>
            <a:r>
              <a:rPr kumimoji="1" lang="ja-JP" altLang="en-US" dirty="0"/>
              <a:t>：訓練用</a:t>
            </a:r>
            <a:r>
              <a:rPr kumimoji="1" lang="en-US" altLang="ja-JP" dirty="0"/>
              <a:t>×1108</a:t>
            </a:r>
            <a:r>
              <a:rPr kumimoji="1" lang="ja-JP" altLang="en-US" dirty="0"/>
              <a:t>＋テスト用</a:t>
            </a:r>
            <a:r>
              <a:rPr kumimoji="1" lang="en-US" altLang="ja-JP" dirty="0"/>
              <a:t>×539</a:t>
            </a:r>
            <a:endParaRPr kumimoji="1" lang="ja-JP" altLang="en-US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8C38DBC-1CB5-49DA-B5AD-99F6C3269F6A}"/>
              </a:ext>
            </a:extLst>
          </p:cNvPr>
          <p:cNvGrpSpPr/>
          <p:nvPr/>
        </p:nvGrpSpPr>
        <p:grpSpPr>
          <a:xfrm>
            <a:off x="305818" y="1063649"/>
            <a:ext cx="8523217" cy="2473351"/>
            <a:chOff x="2858932" y="0"/>
            <a:chExt cx="8523217" cy="2473351"/>
          </a:xfrm>
        </p:grpSpPr>
        <p:grpSp>
          <p:nvGrpSpPr>
            <p:cNvPr id="6" name="グループ化 5">
              <a:extLst>
                <a:ext uri="{FF2B5EF4-FFF2-40B4-BE49-F238E27FC236}">
                  <a16:creationId xmlns:a16="http://schemas.microsoft.com/office/drawing/2014/main" id="{F86E7826-5DD0-42E9-86F2-B5DF0DA7B921}"/>
                </a:ext>
              </a:extLst>
            </p:cNvPr>
            <p:cNvGrpSpPr/>
            <p:nvPr/>
          </p:nvGrpSpPr>
          <p:grpSpPr>
            <a:xfrm>
              <a:off x="2858932" y="0"/>
              <a:ext cx="2805358" cy="2473349"/>
              <a:chOff x="3051436" y="2160423"/>
              <a:chExt cx="2805358" cy="2473349"/>
            </a:xfrm>
          </p:grpSpPr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8620AAF0-F62C-4753-A67D-39D625B55663}"/>
                  </a:ext>
                </a:extLst>
              </p:cNvPr>
              <p:cNvSpPr txBox="1"/>
              <p:nvPr/>
            </p:nvSpPr>
            <p:spPr>
              <a:xfrm>
                <a:off x="305143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(-3.711, -4.009, 8.073)</a:t>
                </a:r>
              </a:p>
            </p:txBody>
          </p:sp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495AE2B6-8EAA-42B0-BB92-144F3DE0C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1438" y="2160423"/>
                <a:ext cx="2805356" cy="2104017"/>
              </a:xfrm>
              <a:prstGeom prst="rect">
                <a:avLst/>
              </a:prstGeom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59771072-AA3E-405F-BB6D-66FF3D349385}"/>
                </a:ext>
              </a:extLst>
            </p:cNvPr>
            <p:cNvGrpSpPr/>
            <p:nvPr/>
          </p:nvGrpSpPr>
          <p:grpSpPr>
            <a:xfrm>
              <a:off x="8576791" y="0"/>
              <a:ext cx="2805358" cy="2473351"/>
              <a:chOff x="8769298" y="2160421"/>
              <a:chExt cx="2805358" cy="2473351"/>
            </a:xfrm>
          </p:grpSpPr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7A6AAAB5-A924-4268-BC99-494251C3CF5B}"/>
                  </a:ext>
                </a:extLst>
              </p:cNvPr>
              <p:cNvSpPr txBox="1"/>
              <p:nvPr/>
            </p:nvSpPr>
            <p:spPr>
              <a:xfrm>
                <a:off x="8769298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(-4.613, -0.419, 8.651)</a:t>
                </a:r>
              </a:p>
            </p:txBody>
          </p:sp>
          <p:pic>
            <p:nvPicPr>
              <p:cNvPr id="12" name="図 11">
                <a:extLst>
                  <a:ext uri="{FF2B5EF4-FFF2-40B4-BE49-F238E27FC236}">
                    <a16:creationId xmlns:a16="http://schemas.microsoft.com/office/drawing/2014/main" id="{F6A6DA26-844A-4707-A3DE-D52519A73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9298" y="2160421"/>
                <a:ext cx="2805358" cy="2104019"/>
              </a:xfrm>
              <a:prstGeom prst="rect">
                <a:avLst/>
              </a:prstGeom>
            </p:spPr>
          </p:pic>
        </p:grpSp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235F9F51-5E62-4348-AF33-6DAEC541FE40}"/>
                </a:ext>
              </a:extLst>
            </p:cNvPr>
            <p:cNvGrpSpPr/>
            <p:nvPr/>
          </p:nvGrpSpPr>
          <p:grpSpPr>
            <a:xfrm>
              <a:off x="5717862" y="0"/>
              <a:ext cx="2805358" cy="2473350"/>
              <a:chOff x="5910366" y="2160422"/>
              <a:chExt cx="2805358" cy="2473350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EEED0612-D14B-4FCD-9F34-B24282624D77}"/>
                  </a:ext>
                </a:extLst>
              </p:cNvPr>
              <p:cNvSpPr txBox="1"/>
              <p:nvPr/>
            </p:nvSpPr>
            <p:spPr>
              <a:xfrm>
                <a:off x="5910366" y="4264440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(2.857, -1.053, 9.344)</a:t>
                </a:r>
              </a:p>
            </p:txBody>
          </p:sp>
          <p:pic>
            <p:nvPicPr>
              <p:cNvPr id="10" name="図 9">
                <a:extLst>
                  <a:ext uri="{FF2B5EF4-FFF2-40B4-BE49-F238E27FC236}">
                    <a16:creationId xmlns:a16="http://schemas.microsoft.com/office/drawing/2014/main" id="{AE161B7B-8473-4002-AA07-390B09F9B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0366" y="2160422"/>
                <a:ext cx="2805357" cy="2104018"/>
              </a:xfrm>
              <a:prstGeom prst="rect">
                <a:avLst/>
              </a:prstGeom>
            </p:spPr>
          </p:pic>
        </p:grp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E833829F-36E8-4094-A4BC-DECAB1401F27}"/>
              </a:ext>
            </a:extLst>
          </p:cNvPr>
          <p:cNvGrpSpPr/>
          <p:nvPr/>
        </p:nvGrpSpPr>
        <p:grpSpPr>
          <a:xfrm>
            <a:off x="303515" y="3988648"/>
            <a:ext cx="8525521" cy="2473352"/>
            <a:chOff x="0" y="4384648"/>
            <a:chExt cx="8525521" cy="2473352"/>
          </a:xfrm>
        </p:grpSpPr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CB05AD90-2850-4EBA-BC8D-5DF05F2213AA}"/>
                </a:ext>
              </a:extLst>
            </p:cNvPr>
            <p:cNvGrpSpPr/>
            <p:nvPr/>
          </p:nvGrpSpPr>
          <p:grpSpPr>
            <a:xfrm>
              <a:off x="0" y="4384648"/>
              <a:ext cx="2807660" cy="2473352"/>
              <a:chOff x="-2301" y="2473348"/>
              <a:chExt cx="2807660" cy="247335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108D0145-04EE-41D8-AE68-821C42D7C44A}"/>
                  </a:ext>
                </a:extLst>
              </p:cNvPr>
              <p:cNvSpPr txBox="1"/>
              <p:nvPr/>
            </p:nvSpPr>
            <p:spPr>
              <a:xfrm>
                <a:off x="-2301" y="4577368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(2.120, 3.739, 8.803)</a:t>
                </a:r>
              </a:p>
            </p:txBody>
          </p:sp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69192BAD-1330-4705-B2D4-039F53B8A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" y="2473348"/>
                <a:ext cx="2805361" cy="2104021"/>
              </a:xfrm>
              <a:prstGeom prst="rect">
                <a:avLst/>
              </a:prstGeom>
            </p:spPr>
          </p:pic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DDA9A832-BA71-4437-8C6D-79AFA025F039}"/>
                </a:ext>
              </a:extLst>
            </p:cNvPr>
            <p:cNvGrpSpPr/>
            <p:nvPr/>
          </p:nvGrpSpPr>
          <p:grpSpPr>
            <a:xfrm>
              <a:off x="2857778" y="4384648"/>
              <a:ext cx="2809961" cy="2473352"/>
              <a:chOff x="2857778" y="2473346"/>
              <a:chExt cx="2809961" cy="2473352"/>
            </a:xfrm>
          </p:grpSpPr>
          <p:pic>
            <p:nvPicPr>
              <p:cNvPr id="26" name="図 25">
                <a:extLst>
                  <a:ext uri="{FF2B5EF4-FFF2-40B4-BE49-F238E27FC236}">
                    <a16:creationId xmlns:a16="http://schemas.microsoft.com/office/drawing/2014/main" id="{B5336C78-9535-42B5-928A-F66380535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7778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F30DEFCA-0936-4AC5-9374-03D86A5AE438}"/>
                  </a:ext>
                </a:extLst>
              </p:cNvPr>
              <p:cNvSpPr txBox="1"/>
              <p:nvPr/>
            </p:nvSpPr>
            <p:spPr>
              <a:xfrm>
                <a:off x="2862381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(2.336, -1.561, 9.397)</a:t>
                </a:r>
              </a:p>
            </p:txBody>
          </p:sp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AA66ADEF-DE57-4A86-B87D-D447BE9845A1}"/>
                </a:ext>
              </a:extLst>
            </p:cNvPr>
            <p:cNvGrpSpPr/>
            <p:nvPr/>
          </p:nvGrpSpPr>
          <p:grpSpPr>
            <a:xfrm>
              <a:off x="5720161" y="4384648"/>
              <a:ext cx="2805360" cy="2473352"/>
              <a:chOff x="5720161" y="2473346"/>
              <a:chExt cx="2805360" cy="2473352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6FA7A95E-0B0D-41CA-ADA2-1984D8D63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0161" y="2473346"/>
                <a:ext cx="2805360" cy="2104020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867F45F-ED65-4D92-A25C-1F5D5C384923}"/>
                  </a:ext>
                </a:extLst>
              </p:cNvPr>
              <p:cNvSpPr txBox="1"/>
              <p:nvPr/>
            </p:nvSpPr>
            <p:spPr>
              <a:xfrm>
                <a:off x="5720162" y="4577366"/>
                <a:ext cx="28053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kumimoji="1" lang="en-US" altLang="ja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(2.342, -0.562, 9.501)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686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2CD1B-EF59-4774-B97C-761671B1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提案手法｜</a:t>
            </a:r>
            <a:r>
              <a:rPr kumimoji="1" lang="en-US" altLang="ja-JP" dirty="0"/>
              <a:t>DNN</a:t>
            </a:r>
            <a:r>
              <a:rPr kumimoji="1" lang="ja-JP" altLang="en-US" dirty="0"/>
              <a:t>｜前処理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50487B-FFCB-423B-9102-E78B5EC79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入力データ（画像）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正解データ（重力ベクトル）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44EFCAD0-CD46-4ABD-81E9-817E9FB2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" y="1115007"/>
            <a:ext cx="8750808" cy="1675686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A366876C-B524-40AF-93F0-F3FE591E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74" y="4173340"/>
            <a:ext cx="7601561" cy="2025266"/>
          </a:xfrm>
          <a:prstGeom prst="rect">
            <a:avLst/>
          </a:prstGeom>
        </p:spPr>
      </p:pic>
      <p:sp>
        <p:nvSpPr>
          <p:cNvPr id="52" name="左中かっこ 51">
            <a:extLst>
              <a:ext uri="{FF2B5EF4-FFF2-40B4-BE49-F238E27FC236}">
                <a16:creationId xmlns:a16="http://schemas.microsoft.com/office/drawing/2014/main" id="{5FEF86F9-0941-4BD0-9358-A160B9BFBC56}"/>
              </a:ext>
            </a:extLst>
          </p:cNvPr>
          <p:cNvSpPr/>
          <p:nvPr/>
        </p:nvSpPr>
        <p:spPr>
          <a:xfrm rot="16200000">
            <a:off x="3183004" y="458590"/>
            <a:ext cx="263393" cy="4927600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左中かっこ 52">
            <a:extLst>
              <a:ext uri="{FF2B5EF4-FFF2-40B4-BE49-F238E27FC236}">
                <a16:creationId xmlns:a16="http://schemas.microsoft.com/office/drawing/2014/main" id="{9C4D6127-3F44-466C-870F-9346FB97BF1F}"/>
              </a:ext>
            </a:extLst>
          </p:cNvPr>
          <p:cNvSpPr/>
          <p:nvPr/>
        </p:nvSpPr>
        <p:spPr>
          <a:xfrm rot="16200000">
            <a:off x="3183004" y="3866503"/>
            <a:ext cx="263393" cy="4927600"/>
          </a:xfrm>
          <a:prstGeom prst="lef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382870C0-FA2E-498C-86CA-A64134F4D3A7}"/>
              </a:ext>
            </a:extLst>
          </p:cNvPr>
          <p:cNvSpPr txBox="1"/>
          <p:nvPr/>
        </p:nvSpPr>
        <p:spPr>
          <a:xfrm>
            <a:off x="1295399" y="3117900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0000"/>
            <a:r>
              <a:rPr kumimoji="1" lang="ja-JP" altLang="en-US" dirty="0">
                <a:solidFill>
                  <a:schemeClr val="accent4"/>
                </a:solidFill>
                <a:latin typeface="+mn-lt"/>
              </a:rPr>
              <a:t>データ水増し：ランダムに学習時のみ適用</a:t>
            </a:r>
          </a:p>
        </p:txBody>
      </p:sp>
    </p:spTree>
    <p:extLst>
      <p:ext uri="{BB962C8B-B14F-4D97-AF65-F5344CB8AC3E}">
        <p14:creationId xmlns:p14="http://schemas.microsoft.com/office/powerpoint/2010/main" val="526444576"/>
      </p:ext>
    </p:extLst>
  </p:cSld>
  <p:clrMapOvr>
    <a:masterClrMapping/>
  </p:clrMapOvr>
</p:sld>
</file>

<file path=ppt/theme/theme1.xml><?xml version="1.0" encoding="utf-8"?>
<a:theme xmlns:a="http://schemas.openxmlformats.org/drawingml/2006/main" name="4:3">
  <a:themeElements>
    <a:clrScheme name="Komatsu20">
      <a:dk1>
        <a:srgbClr val="1B232A"/>
      </a:dk1>
      <a:lt1>
        <a:sysClr val="window" lastClr="FFFFFF"/>
      </a:lt1>
      <a:dk2>
        <a:srgbClr val="140A9A"/>
      </a:dk2>
      <a:lt2>
        <a:srgbClr val="00A7E1"/>
      </a:lt2>
      <a:accent1>
        <a:srgbClr val="A5ABAF"/>
      </a:accent1>
      <a:accent2>
        <a:srgbClr val="FFC82F"/>
      </a:accent2>
      <a:accent3>
        <a:srgbClr val="99CCFF"/>
      </a:accent3>
      <a:accent4>
        <a:srgbClr val="FF0000"/>
      </a:accent4>
      <a:accent5>
        <a:srgbClr val="2BB673"/>
      </a:accent5>
      <a:accent6>
        <a:srgbClr val="F37021"/>
      </a:accent6>
      <a:hlink>
        <a:srgbClr val="00A7E1"/>
      </a:hlink>
      <a:folHlink>
        <a:srgbClr val="6E757A"/>
      </a:folHlink>
    </a:clrScheme>
    <a:fontScheme name="Arial/Meiryo UI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 defTabSz="90000">
          <a:defRPr sz="14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omatsu(4.3)" id="{2AE73FD3-616F-44BE-AFFA-B57AEAA7A762}" vid="{87163B8A-689E-44C8-98F1-A3B077096E6B}"/>
    </a:ext>
  </a:extLst>
</a:theme>
</file>

<file path=ppt/theme/theme2.xml><?xml version="1.0" encoding="utf-8"?>
<a:theme xmlns:a="http://schemas.openxmlformats.org/drawingml/2006/main" name="4:3（Confidential/社外秘）">
  <a:themeElements>
    <a:clrScheme name="Komatsu20">
      <a:dk1>
        <a:srgbClr val="1B232A"/>
      </a:dk1>
      <a:lt1>
        <a:sysClr val="window" lastClr="FFFFFF"/>
      </a:lt1>
      <a:dk2>
        <a:srgbClr val="140A9A"/>
      </a:dk2>
      <a:lt2>
        <a:srgbClr val="F37021"/>
      </a:lt2>
      <a:accent1>
        <a:srgbClr val="A5ABAF"/>
      </a:accent1>
      <a:accent2>
        <a:srgbClr val="FFC82F"/>
      </a:accent2>
      <a:accent3>
        <a:srgbClr val="99CCFF"/>
      </a:accent3>
      <a:accent4>
        <a:srgbClr val="EE3124"/>
      </a:accent4>
      <a:accent5>
        <a:srgbClr val="00A7E1"/>
      </a:accent5>
      <a:accent6>
        <a:srgbClr val="2BB673"/>
      </a:accent6>
      <a:hlink>
        <a:srgbClr val="00A7E1"/>
      </a:hlink>
      <a:folHlink>
        <a:srgbClr val="A5ABAF"/>
      </a:folHlink>
    </a:clrScheme>
    <a:fontScheme name="Arial/Meiryo UI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35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C01" id="{9010CFD3-49CD-45E0-986E-E16736EB8EB5}" vid="{BB5025AC-FC97-4560-9FDE-907D3290DF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7416A5D63C164B9BE9829038E24BB7" ma:contentTypeVersion="7" ma:contentTypeDescription="Create a new document." ma:contentTypeScope="" ma:versionID="39d75ced0dc591913c0278287a1d79b8">
  <xsd:schema xmlns:xsd="http://www.w3.org/2001/XMLSchema" xmlns:xs="http://www.w3.org/2001/XMLSchema" xmlns:p="http://schemas.microsoft.com/office/2006/metadata/properties" xmlns:ns2="ecaef6f8-eae8-4726-ab98-1c10e923d9cb" targetNamespace="http://schemas.microsoft.com/office/2006/metadata/properties" ma:root="true" ma:fieldsID="cd68b751266a3a987b1dd9b448cf0a97" ns2:_="">
    <xsd:import namespace="ecaef6f8-eae8-4726-ab98-1c10e923d9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ef6f8-eae8-4726-ab98-1c10e923d9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7910721-ED93-4F70-98F9-BCFFF8A50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ef6f8-eae8-4726-ab98-1c10e923d9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3F2542-35EE-4827-853C-E49D8BD1B7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8882C2-F8AE-41A7-893A-A6C2201AB592}">
  <ds:schemaRefs>
    <ds:schemaRef ds:uri="8099db2e-0c90-4ef7-8fdf-3cca6c7f1d36"/>
    <ds:schemaRef ds:uri="9b475656-160d-427a-b7e5-0594a1bc5c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2020Komatsu</Template>
  <TotalTime>0</TotalTime>
  <Words>2199</Words>
  <Application>Microsoft Office PowerPoint</Application>
  <PresentationFormat>画面に合わせる (4:3)</PresentationFormat>
  <Paragraphs>534</Paragraphs>
  <Slides>39</Slides>
  <Notes>0</Notes>
  <HiddenSlides>8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39</vt:i4>
      </vt:variant>
    </vt:vector>
  </HeadingPairs>
  <TitlesOfParts>
    <vt:vector size="48" baseType="lpstr">
      <vt:lpstr>Meiryo UI</vt:lpstr>
      <vt:lpstr>Arial</vt:lpstr>
      <vt:lpstr>Arial Narrow</vt:lpstr>
      <vt:lpstr>Calibri</vt:lpstr>
      <vt:lpstr>Cambria Math</vt:lpstr>
      <vt:lpstr>Times New Roman</vt:lpstr>
      <vt:lpstr>Wingdings</vt:lpstr>
      <vt:lpstr>4:3</vt:lpstr>
      <vt:lpstr>4:3（Confidential/社外秘）</vt:lpstr>
      <vt:lpstr>大学での研究をご紹介  （想定：15分間） </vt:lpstr>
      <vt:lpstr>自己紹介</vt:lpstr>
      <vt:lpstr>今回ご紹介する研究</vt:lpstr>
      <vt:lpstr>研究背景</vt:lpstr>
      <vt:lpstr>先行研究</vt:lpstr>
      <vt:lpstr>提案手法｜概要</vt:lpstr>
      <vt:lpstr>提案手法｜DNN｜データ収集</vt:lpstr>
      <vt:lpstr>提案手法｜DNN｜データ収集</vt:lpstr>
      <vt:lpstr>提案手法｜DNN｜前処理</vt:lpstr>
      <vt:lpstr>提案手法｜DNN｜ネットワーク</vt:lpstr>
      <vt:lpstr>提案手法｜DNN｜損失関数</vt:lpstr>
      <vt:lpstr>提案手法｜DNN｜学習</vt:lpstr>
      <vt:lpstr>提案手法｜DNN｜推論（定量評価）</vt:lpstr>
      <vt:lpstr>提案手法｜DNN｜推論（定性評価）</vt:lpstr>
      <vt:lpstr>提案手法｜DNN｜推論（定性評価）</vt:lpstr>
      <vt:lpstr>提案手法｜EKF</vt:lpstr>
      <vt:lpstr>実験｜手法一覧</vt:lpstr>
      <vt:lpstr>実験｜Sim</vt:lpstr>
      <vt:lpstr>実験｜Sim</vt:lpstr>
      <vt:lpstr>実験｜Real</vt:lpstr>
      <vt:lpstr>まとめ</vt:lpstr>
      <vt:lpstr>その他の研究業績</vt:lpstr>
      <vt:lpstr>PowerPoint プレゼンテーション</vt:lpstr>
      <vt:lpstr>センサ</vt:lpstr>
      <vt:lpstr>損失関数の補足</vt:lpstr>
      <vt:lpstr>提案手法｜DNN｜推論（定性評価）</vt:lpstr>
      <vt:lpstr>提案手法｜DNN｜推論（定量評価）</vt:lpstr>
      <vt:lpstr>計算時間</vt:lpstr>
      <vt:lpstr>EKFとは</vt:lpstr>
      <vt:lpstr>EKFのノイズ設定</vt:lpstr>
      <vt:lpstr>PowerPoint プレゼンテーション</vt:lpstr>
      <vt:lpstr>PowerPoint プレゼンテーション</vt:lpstr>
      <vt:lpstr>メモ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Kellie Foster</dc:creator>
  <cp:lastModifiedBy>RYOTA OZAKI</cp:lastModifiedBy>
  <cp:revision>61</cp:revision>
  <dcterms:created xsi:type="dcterms:W3CDTF">2020-11-04T17:21:50Z</dcterms:created>
  <dcterms:modified xsi:type="dcterms:W3CDTF">2021-12-11T15:50:34Z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0x0101000D7416A5D63C164B9BE9829038E24BB7</vt:lpwstr>
  </property>
</Properties>
</file>